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16"/>
  </p:notesMasterIdLst>
  <p:sldIdLst>
    <p:sldId id="256" r:id="rId2"/>
    <p:sldId id="258" r:id="rId3"/>
    <p:sldId id="268" r:id="rId4"/>
    <p:sldId id="262" r:id="rId5"/>
    <p:sldId id="272" r:id="rId6"/>
    <p:sldId id="279" r:id="rId7"/>
    <p:sldId id="280" r:id="rId8"/>
    <p:sldId id="281" r:id="rId9"/>
    <p:sldId id="282" r:id="rId10"/>
    <p:sldId id="259" r:id="rId11"/>
    <p:sldId id="273" r:id="rId12"/>
    <p:sldId id="263" r:id="rId13"/>
    <p:sldId id="277"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570B"/>
    <a:srgbClr val="00E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1"/>
    <p:restoredTop sz="96327"/>
  </p:normalViewPr>
  <p:slideViewPr>
    <p:cSldViewPr snapToGrid="0">
      <p:cViewPr varScale="1">
        <p:scale>
          <a:sx n="146" d="100"/>
          <a:sy n="146" d="100"/>
        </p:scale>
        <p:origin x="25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9FEA3E-217A-8D42-AFE7-854DFC50D852}" type="datetimeFigureOut">
              <a:rPr lang="en-US" smtClean="0"/>
              <a:t>2/22/23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A8D3CC-A2F8-064F-9D4E-930696593C40}" type="slidenum">
              <a:rPr lang="en-US" smtClean="0"/>
              <a:t>‹#›</a:t>
            </a:fld>
            <a:endParaRPr lang="en-US"/>
          </a:p>
        </p:txBody>
      </p:sp>
    </p:spTree>
    <p:extLst>
      <p:ext uri="{BB962C8B-B14F-4D97-AF65-F5344CB8AC3E}">
        <p14:creationId xmlns:p14="http://schemas.microsoft.com/office/powerpoint/2010/main" val="17107795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dirty="0"/>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847BF6B-20A1-3D41-AC8F-EBEE07898A23}" type="datetime1">
              <a:rPr lang="en-US" smtClean="0"/>
              <a:t>2/22/23</a:t>
            </a:fld>
            <a:endParaRPr lang="en-US"/>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a:t>
            </a:fld>
            <a:endParaRPr lang="en-US"/>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3148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026C16D2-5751-3E4A-BCE6-549F43A2B1FF}" type="datetime1">
              <a:rPr lang="en-US" smtClean="0"/>
              <a:t>2/22/23</a:t>
            </a:fld>
            <a:endParaRPr lang="en-US"/>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547452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01AAC4D7-ADFA-884F-B22A-A3864949FA66}" type="datetime1">
              <a:rPr lang="en-US" smtClean="0"/>
              <a:t>2/22/23</a:t>
            </a:fld>
            <a:endParaRPr lang="en-US"/>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418209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87257F03-72FB-8D4D-BB54-5FCD27D99419}" type="datetime1">
              <a:rPr lang="en-US" smtClean="0"/>
              <a:t>2/22/23</a:t>
            </a:fld>
            <a:endParaRPr lang="en-US"/>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312851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656E4221-C673-D94E-91A0-B62D268E412B}" type="datetime1">
              <a:rPr lang="en-US" smtClean="0"/>
              <a:t>2/22/23</a:t>
            </a:fld>
            <a:endParaRPr lang="en-US"/>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a:t>
            </a:fld>
            <a:endParaRPr lang="en-US"/>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dirty="0"/>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861924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D046CD3C-11E9-5143-87C2-426CDFE1E601}" type="datetime1">
              <a:rPr lang="en-US" smtClean="0"/>
              <a:t>2/22/23</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46551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35D71D6-4674-434B-9708-BACA5B413BC5}" type="datetime1">
              <a:rPr lang="en-US" smtClean="0"/>
              <a:t>2/22/23</a:t>
            </a:fld>
            <a:endParaRPr lang="en-US"/>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50103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B37202C0-79B1-324B-91D6-A488841166F9}" type="datetime1">
              <a:rPr lang="en-US" smtClean="0"/>
              <a:t>2/22/23</a:t>
            </a:fld>
            <a:endParaRPr lang="en-US"/>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698012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3AC5FF9B-C74A-9641-BC22-D4715B05CCF3}" type="datetime1">
              <a:rPr lang="en-US" smtClean="0"/>
              <a:t>2/22/23</a:t>
            </a:fld>
            <a:endParaRPr lang="en-US"/>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038895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AD33F96A-5530-7349-8B62-0035C0B60C2F}" type="datetime1">
              <a:rPr lang="en-US" smtClean="0"/>
              <a:t>2/22/23</a:t>
            </a:fld>
            <a:endParaRPr lang="en-US"/>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391167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1C45A8C0-CF7B-E54D-BFA3-7351B7FD77EF}" type="datetime1">
              <a:rPr lang="en-US" smtClean="0"/>
              <a:t>2/22/23</a:t>
            </a:fld>
            <a:endParaRPr lang="en-US"/>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64259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a:t>
            </a:fld>
            <a:endParaRPr lang="en-US"/>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E61B5D1F-B594-7B45-825A-DDBD157935D6}" type="datetime1">
              <a:rPr lang="en-US" smtClean="0"/>
              <a:t>2/22/23</a:t>
            </a:fld>
            <a:endParaRPr lang="en-US"/>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3535652"/>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61" r:id="rId6"/>
    <p:sldLayoutId id="2147483756" r:id="rId7"/>
    <p:sldLayoutId id="2147483757" r:id="rId8"/>
    <p:sldLayoutId id="2147483758" r:id="rId9"/>
    <p:sldLayoutId id="2147483760" r:id="rId10"/>
    <p:sldLayoutId id="2147483759" r:id="rId11"/>
  </p:sldLayoutIdLst>
  <p:hf hdr="0" ftr="0" dt="0"/>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eorgeeliotarchive.org/"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hyperlink" Target="https://georgeeliotarchive.github.io/" TargetMode="External"/><Relationship Id="rId4" Type="http://schemas.openxmlformats.org/officeDocument/2006/relationships/hyperlink" Target="https://georgeeliotarchive.org/admin/"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eorgeeliotarchive.github.io/collectionlist"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0" y="12"/>
            <a:ext cx="12191999" cy="6857988"/>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1323439"/>
          </a:xfrm>
          <a:prstGeom prst="rect">
            <a:avLst/>
          </a:prstGeom>
          <a:noFill/>
        </p:spPr>
        <p:txBody>
          <a:bodyPr wrap="square" rtlCol="0">
            <a:spAutoFit/>
          </a:bodyPr>
          <a:lstStyle/>
          <a:p>
            <a:pPr algn="ctr"/>
            <a:r>
              <a:rPr lang="en-US" sz="4000" b="1" dirty="0"/>
              <a:t>The George Eliot Archives </a:t>
            </a:r>
          </a:p>
          <a:p>
            <a:pPr algn="ctr"/>
            <a:r>
              <a:rPr lang="en-US" sz="4000" b="1" dirty="0"/>
              <a:t>Team 6a</a:t>
            </a:r>
          </a:p>
        </p:txBody>
      </p:sp>
      <p:sp>
        <p:nvSpPr>
          <p:cNvPr id="6" name="TextBox 5">
            <a:extLst>
              <a:ext uri="{FF2B5EF4-FFF2-40B4-BE49-F238E27FC236}">
                <a16:creationId xmlns:a16="http://schemas.microsoft.com/office/drawing/2014/main" id="{249AD352-C425-91D7-682E-EE8601BBC4D6}"/>
              </a:ext>
            </a:extLst>
          </p:cNvPr>
          <p:cNvSpPr txBox="1"/>
          <p:nvPr/>
        </p:nvSpPr>
        <p:spPr>
          <a:xfrm>
            <a:off x="4038596" y="4529052"/>
            <a:ext cx="4321632" cy="2446824"/>
          </a:xfrm>
          <a:prstGeom prst="rect">
            <a:avLst/>
          </a:prstGeom>
          <a:noFill/>
        </p:spPr>
        <p:txBody>
          <a:bodyPr wrap="square" rtlCol="0">
            <a:spAutoFit/>
          </a:bodyPr>
          <a:lstStyle/>
          <a:p>
            <a:pPr algn="ctr"/>
            <a:r>
              <a:rPr lang="en-US" sz="3200" b="1" dirty="0"/>
              <a:t>Senior Design Member:</a:t>
            </a:r>
          </a:p>
          <a:p>
            <a:pPr marL="6350" marR="39370" indent="-6350" algn="ctr">
              <a:spcBef>
                <a:spcPts val="0"/>
              </a:spcBef>
              <a:spcAft>
                <a:spcPts val="555"/>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George Martin</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gn="ctr"/>
            <a:br>
              <a:rPr lang="en-US" sz="4000" b="1" dirty="0"/>
            </a:br>
            <a:endParaRPr lang="en-US" sz="4000" b="1" dirty="0"/>
          </a:p>
        </p:txBody>
      </p:sp>
      <p:sp>
        <p:nvSpPr>
          <p:cNvPr id="8" name="TextBox 7">
            <a:extLst>
              <a:ext uri="{FF2B5EF4-FFF2-40B4-BE49-F238E27FC236}">
                <a16:creationId xmlns:a16="http://schemas.microsoft.com/office/drawing/2014/main" id="{31639496-B543-685A-3223-57CC716BB1D7}"/>
              </a:ext>
            </a:extLst>
          </p:cNvPr>
          <p:cNvSpPr txBox="1"/>
          <p:nvPr/>
        </p:nvSpPr>
        <p:spPr>
          <a:xfrm>
            <a:off x="71845" y="3861947"/>
            <a:ext cx="3548742" cy="861774"/>
          </a:xfrm>
          <a:prstGeom prst="rect">
            <a:avLst/>
          </a:prstGeom>
          <a:noFill/>
        </p:spPr>
        <p:txBody>
          <a:bodyPr wrap="square" rtlCol="0">
            <a:spAutoFit/>
          </a:bodyPr>
          <a:lstStyle/>
          <a:p>
            <a:pPr algn="ctr"/>
            <a:r>
              <a:rPr lang="en-US" sz="3200" b="1" dirty="0"/>
              <a:t>Project Sponsor:</a:t>
            </a:r>
          </a:p>
          <a:p>
            <a:pPr marL="6350" marR="39370" indent="-6350" algn="ctr">
              <a:spcBef>
                <a:spcPts val="0"/>
              </a:spcBef>
              <a:spcAft>
                <a:spcPts val="555"/>
              </a:spcAft>
            </a:pPr>
            <a:r>
              <a:rPr lang="en-US" i="0" u="none" strike="noStrike" dirty="0">
                <a:effectLst/>
                <a:latin typeface="Calibri" panose="020F0502020204030204" pitchFamily="34" charset="0"/>
              </a:rPr>
              <a:t>Beverley Park </a:t>
            </a:r>
            <a:r>
              <a:rPr lang="en-US" i="0" u="none" strike="noStrike" dirty="0" err="1">
                <a:effectLst/>
                <a:latin typeface="Calibri" panose="020F0502020204030204" pitchFamily="34" charset="0"/>
              </a:rPr>
              <a:t>Rilett</a:t>
            </a:r>
            <a:r>
              <a:rPr lang="en-US" i="0" u="none" strike="noStrike" dirty="0">
                <a:effectLst/>
                <a:latin typeface="Calibri" panose="020F0502020204030204" pitchFamily="34" charset="0"/>
              </a:rPr>
              <a:t>, Ph.D.</a:t>
            </a:r>
            <a:endParaRPr lang="en-US" sz="4000" dirty="0"/>
          </a:p>
        </p:txBody>
      </p:sp>
      <p:pic>
        <p:nvPicPr>
          <p:cNvPr id="12" name="Picture 11" descr="A person with red hair&#10;&#10;Description automatically generated with low confidence">
            <a:extLst>
              <a:ext uri="{FF2B5EF4-FFF2-40B4-BE49-F238E27FC236}">
                <a16:creationId xmlns:a16="http://schemas.microsoft.com/office/drawing/2014/main" id="{F08A83CC-3B2A-B0CE-1C95-EA7CD7D1A08F}"/>
              </a:ext>
            </a:extLst>
          </p:cNvPr>
          <p:cNvPicPr>
            <a:picLocks noChangeAspect="1"/>
          </p:cNvPicPr>
          <p:nvPr/>
        </p:nvPicPr>
        <p:blipFill>
          <a:blip r:embed="rId3"/>
          <a:stretch>
            <a:fillRect/>
          </a:stretch>
        </p:blipFill>
        <p:spPr>
          <a:xfrm>
            <a:off x="4051661" y="2079644"/>
            <a:ext cx="4308567" cy="2213190"/>
          </a:xfrm>
          <a:prstGeom prst="rect">
            <a:avLst/>
          </a:prstGeom>
        </p:spPr>
      </p:pic>
      <p:sp>
        <p:nvSpPr>
          <p:cNvPr id="16" name="TextBox 15">
            <a:extLst>
              <a:ext uri="{FF2B5EF4-FFF2-40B4-BE49-F238E27FC236}">
                <a16:creationId xmlns:a16="http://schemas.microsoft.com/office/drawing/2014/main" id="{8B02FD57-A8BD-1233-5077-FD33538F0844}"/>
              </a:ext>
            </a:extLst>
          </p:cNvPr>
          <p:cNvSpPr txBox="1"/>
          <p:nvPr/>
        </p:nvSpPr>
        <p:spPr>
          <a:xfrm>
            <a:off x="8501743" y="3862067"/>
            <a:ext cx="3548742" cy="1138773"/>
          </a:xfrm>
          <a:prstGeom prst="rect">
            <a:avLst/>
          </a:prstGeom>
          <a:noFill/>
        </p:spPr>
        <p:txBody>
          <a:bodyPr wrap="square" rtlCol="0">
            <a:spAutoFit/>
          </a:bodyPr>
          <a:lstStyle/>
          <a:p>
            <a:pPr algn="ctr"/>
            <a:r>
              <a:rPr lang="en-US" sz="3200" b="1" dirty="0"/>
              <a:t>Project Devs:</a:t>
            </a:r>
          </a:p>
          <a:p>
            <a:pPr marL="6350" marR="39370" indent="-6350" algn="ctr">
              <a:spcBef>
                <a:spcPts val="0"/>
              </a:spcBef>
              <a:spcAft>
                <a:spcPts val="555"/>
              </a:spcAft>
            </a:pPr>
            <a:r>
              <a:rPr lang="en-US" i="0" u="none" strike="noStrike" dirty="0">
                <a:effectLst/>
                <a:latin typeface="Calibri" panose="020F0502020204030204" pitchFamily="34" charset="0"/>
              </a:rPr>
              <a:t>Brad Hughes (Developer)</a:t>
            </a:r>
            <a:br>
              <a:rPr lang="en-US" i="0" u="none" strike="noStrike" dirty="0">
                <a:effectLst/>
                <a:latin typeface="Calibri" panose="020F0502020204030204" pitchFamily="34" charset="0"/>
              </a:rPr>
            </a:br>
            <a:r>
              <a:rPr lang="en-US" i="0" u="none" strike="noStrike" dirty="0">
                <a:effectLst/>
                <a:latin typeface="Calibri" panose="020F0502020204030204" pitchFamily="34" charset="0"/>
              </a:rPr>
              <a:t>Ravindra Joshi (Grad Student)</a:t>
            </a:r>
          </a:p>
        </p:txBody>
      </p:sp>
      <p:sp>
        <p:nvSpPr>
          <p:cNvPr id="2" name="Slide Number Placeholder 1">
            <a:extLst>
              <a:ext uri="{FF2B5EF4-FFF2-40B4-BE49-F238E27FC236}">
                <a16:creationId xmlns:a16="http://schemas.microsoft.com/office/drawing/2014/main" id="{D43D03CC-07FC-1A69-916B-B2CCCE4097C6}"/>
              </a:ext>
            </a:extLst>
          </p:cNvPr>
          <p:cNvSpPr>
            <a:spLocks noGrp="1"/>
          </p:cNvSpPr>
          <p:nvPr>
            <p:ph type="sldNum" sz="quarter" idx="12"/>
          </p:nvPr>
        </p:nvSpPr>
        <p:spPr/>
        <p:txBody>
          <a:bodyPr/>
          <a:lstStyle/>
          <a:p>
            <a:fld id="{19590046-DA73-4BBF-84B5-C08E6F75191A}" type="slidenum">
              <a:rPr lang="en-US" smtClean="0"/>
              <a:t>1</a:t>
            </a:fld>
            <a:endParaRPr lang="en-US" dirty="0"/>
          </a:p>
        </p:txBody>
      </p:sp>
    </p:spTree>
    <p:extLst>
      <p:ext uri="{BB962C8B-B14F-4D97-AF65-F5344CB8AC3E}">
        <p14:creationId xmlns:p14="http://schemas.microsoft.com/office/powerpoint/2010/main" val="21183641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0" y="-1"/>
            <a:ext cx="12192020" cy="6858000"/>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209800" y="328585"/>
            <a:ext cx="7306492" cy="707886"/>
          </a:xfrm>
          <a:prstGeom prst="rect">
            <a:avLst/>
          </a:prstGeom>
          <a:noFill/>
        </p:spPr>
        <p:txBody>
          <a:bodyPr wrap="square" rtlCol="0">
            <a:spAutoFit/>
          </a:bodyPr>
          <a:lstStyle/>
          <a:p>
            <a:pPr algn="ctr"/>
            <a:r>
              <a:rPr lang="en-US" sz="4000" b="1" dirty="0"/>
              <a:t>Cycle 1 Issues / Lessons Learned</a:t>
            </a:r>
          </a:p>
        </p:txBody>
      </p:sp>
      <p:sp>
        <p:nvSpPr>
          <p:cNvPr id="3" name="TextBox 2">
            <a:extLst>
              <a:ext uri="{FF2B5EF4-FFF2-40B4-BE49-F238E27FC236}">
                <a16:creationId xmlns:a16="http://schemas.microsoft.com/office/drawing/2014/main" id="{A4D6339C-1A3D-1F1A-BAA7-5C1ECC9B5302}"/>
              </a:ext>
            </a:extLst>
          </p:cNvPr>
          <p:cNvSpPr txBox="1"/>
          <p:nvPr/>
        </p:nvSpPr>
        <p:spPr>
          <a:xfrm>
            <a:off x="-93616" y="1434809"/>
            <a:ext cx="6949440" cy="3785652"/>
          </a:xfrm>
          <a:prstGeom prst="rect">
            <a:avLst/>
          </a:prstGeom>
          <a:noFill/>
        </p:spPr>
        <p:txBody>
          <a:bodyPr wrap="square">
            <a:spAutoFit/>
          </a:bodyPr>
          <a:lstStyle/>
          <a:p>
            <a:pPr marL="228600" marR="0">
              <a:spcBef>
                <a:spcPts val="0"/>
              </a:spcBef>
              <a:spcAft>
                <a:spcPts val="0"/>
              </a:spcAft>
            </a:pPr>
            <a:r>
              <a:rPr lang="en-US" b="1" dirty="0">
                <a:effectLst/>
                <a:latin typeface="Calibri" panose="020F0502020204030204" pitchFamily="34" charset="0"/>
                <a:ea typeface="Calibri" panose="020F0502020204030204" pitchFamily="34" charset="0"/>
                <a:cs typeface="Times New Roman" panose="02020603050405020304" pitchFamily="18" charset="0"/>
              </a:rPr>
              <a:t>Major Issue </a:t>
            </a:r>
            <a:r>
              <a:rPr lang="en-US"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(resolved)</a:t>
            </a:r>
            <a:r>
              <a:rPr lang="en-US" b="1" dirty="0">
                <a:effectLst/>
                <a:latin typeface="Calibri" panose="020F0502020204030204" pitchFamily="34" charset="0"/>
                <a:ea typeface="Calibri" panose="020F0502020204030204" pitchFamily="34" charset="0"/>
                <a:cs typeface="Times New Roman" panose="02020603050405020304" pitchFamily="18" charset="0"/>
              </a:rPr>
              <a:t>: Parsing data due to unsupported /n in .csv source file. </a:t>
            </a:r>
            <a:r>
              <a:rPr lang="en-US" b="1"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Papa Parse library.</a:t>
            </a:r>
            <a:endParaRPr lang="en-US" b="1"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endParaRPr lang="en-US" sz="24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r>
              <a:rPr lang="en-US"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Remaining issues</a:t>
            </a:r>
            <a:r>
              <a:rPr lang="en-US" b="1" dirty="0">
                <a:latin typeface="Calibri" panose="020F0502020204030204" pitchFamily="34" charset="0"/>
                <a:ea typeface="Calibri" panose="020F0502020204030204" pitchFamily="34" charset="0"/>
                <a:cs typeface="Times New Roman" panose="02020603050405020304" pitchFamily="18" charset="0"/>
              </a:rPr>
              <a:t>:</a:t>
            </a:r>
          </a:p>
          <a:p>
            <a:pPr marL="228600" marR="0">
              <a:spcBef>
                <a:spcPts val="0"/>
              </a:spcBef>
              <a:spcAft>
                <a:spcPts val="0"/>
              </a:spcAft>
            </a:pPr>
            <a:r>
              <a:rPr lang="en-US" b="1" dirty="0">
                <a:latin typeface="Calibri" panose="020F0502020204030204" pitchFamily="34" charset="0"/>
                <a:ea typeface="Calibri" panose="020F0502020204030204" pitchFamily="34" charset="0"/>
                <a:cs typeface="Times New Roman" panose="02020603050405020304" pitchFamily="18" charset="0"/>
              </a:rPr>
              <a:t>Dr Bev expressed interest to have </a:t>
            </a:r>
            <a:r>
              <a:rPr lang="en-US"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real-time updating</a:t>
            </a:r>
            <a:r>
              <a:rPr lang="en-US" b="1" dirty="0">
                <a:latin typeface="Calibri" panose="020F0502020204030204" pitchFamily="34" charset="0"/>
                <a:ea typeface="Calibri" panose="020F0502020204030204" pitchFamily="34" charset="0"/>
                <a:cs typeface="Times New Roman" panose="02020603050405020304" pitchFamily="18" charset="0"/>
              </a:rPr>
              <a:t>.</a:t>
            </a:r>
            <a:br>
              <a:rPr lang="en-US" b="1" dirty="0">
                <a:latin typeface="Calibri" panose="020F0502020204030204" pitchFamily="34" charset="0"/>
                <a:ea typeface="Calibri" panose="020F0502020204030204" pitchFamily="34" charset="0"/>
                <a:cs typeface="Times New Roman" panose="02020603050405020304" pitchFamily="18" charset="0"/>
              </a:rPr>
            </a:br>
            <a:r>
              <a:rPr lang="en-US" b="1" dirty="0">
                <a:latin typeface="Calibri" panose="020F0502020204030204" pitchFamily="34" charset="0"/>
                <a:ea typeface="Calibri" panose="020F0502020204030204" pitchFamily="34" charset="0"/>
                <a:cs typeface="Times New Roman" panose="02020603050405020304" pitchFamily="18" charset="0"/>
              </a:rPr>
              <a:t>Currently data is displayed from .csv file URL.</a:t>
            </a:r>
            <a:br>
              <a:rPr lang="en-US" b="1" dirty="0">
                <a:latin typeface="Calibri" panose="020F0502020204030204" pitchFamily="34" charset="0"/>
                <a:ea typeface="Calibri" panose="020F0502020204030204" pitchFamily="34" charset="0"/>
                <a:cs typeface="Times New Roman" panose="02020603050405020304" pitchFamily="18" charset="0"/>
              </a:rPr>
            </a:br>
            <a:r>
              <a:rPr lang="en-US" b="1" dirty="0">
                <a:latin typeface="Calibri" panose="020F0502020204030204" pitchFamily="34" charset="0"/>
                <a:ea typeface="Calibri" panose="020F0502020204030204" pitchFamily="34" charset="0"/>
                <a:cs typeface="Times New Roman" panose="02020603050405020304" pitchFamily="18" charset="0"/>
              </a:rPr>
              <a:t>The URL changes anytime an update (rare) is made.</a:t>
            </a:r>
          </a:p>
          <a:p>
            <a:pPr marL="228600" marR="0">
              <a:spcBef>
                <a:spcPts val="0"/>
              </a:spcBef>
              <a:spcAft>
                <a:spcPts val="0"/>
              </a:spcAft>
            </a:pPr>
            <a:r>
              <a:rPr lang="en-US" b="1" dirty="0">
                <a:latin typeface="Calibri" panose="020F0502020204030204" pitchFamily="34" charset="0"/>
                <a:ea typeface="Calibri" panose="020F0502020204030204" pitchFamily="34" charset="0"/>
                <a:cs typeface="Times New Roman" panose="02020603050405020304" pitchFamily="18" charset="0"/>
              </a:rPr>
              <a:t>This requires an admin to update the URL in the code…</a:t>
            </a:r>
            <a:br>
              <a:rPr lang="en-US" b="1" dirty="0">
                <a:latin typeface="Calibri" panose="020F0502020204030204" pitchFamily="34" charset="0"/>
                <a:ea typeface="Calibri" panose="020F0502020204030204" pitchFamily="34" charset="0"/>
                <a:cs typeface="Times New Roman" panose="02020603050405020304" pitchFamily="18" charset="0"/>
              </a:rPr>
            </a:br>
            <a:r>
              <a:rPr lang="en-US" b="1" dirty="0">
                <a:latin typeface="Calibri" panose="020F0502020204030204" pitchFamily="34" charset="0"/>
                <a:ea typeface="Calibri" panose="020F0502020204030204" pitchFamily="34" charset="0"/>
                <a:cs typeface="Times New Roman" panose="02020603050405020304" pitchFamily="18" charset="0"/>
              </a:rPr>
              <a:t> </a:t>
            </a:r>
            <a:br>
              <a:rPr lang="en-US" b="1" dirty="0">
                <a:latin typeface="Calibri" panose="020F0502020204030204" pitchFamily="34" charset="0"/>
                <a:ea typeface="Calibri" panose="020F0502020204030204" pitchFamily="34" charset="0"/>
                <a:cs typeface="Times New Roman" panose="02020603050405020304" pitchFamily="18" charset="0"/>
              </a:rPr>
            </a:br>
            <a:r>
              <a:rPr lang="en-US" b="1" dirty="0">
                <a:latin typeface="Calibri" panose="020F0502020204030204" pitchFamily="34" charset="0"/>
                <a:ea typeface="Calibri" panose="020F0502020204030204" pitchFamily="34" charset="0"/>
                <a:cs typeface="Times New Roman" panose="02020603050405020304" pitchFamily="18" charset="0"/>
              </a:rPr>
              <a:t>Real time will require completely a new &amp; complex solution that pulls from web-hosted source vice .csv file source. </a:t>
            </a:r>
            <a:br>
              <a:rPr lang="en-US" b="1" dirty="0">
                <a:latin typeface="Calibri" panose="020F0502020204030204" pitchFamily="34" charset="0"/>
                <a:ea typeface="Calibri" panose="020F0502020204030204" pitchFamily="34" charset="0"/>
                <a:cs typeface="Times New Roman" panose="02020603050405020304" pitchFamily="18" charset="0"/>
              </a:rPr>
            </a:br>
            <a:br>
              <a:rPr lang="en-US" b="1" dirty="0">
                <a:latin typeface="Calibri" panose="020F0502020204030204" pitchFamily="34" charset="0"/>
                <a:ea typeface="Calibri" panose="020F0502020204030204" pitchFamily="34" charset="0"/>
                <a:cs typeface="Times New Roman" panose="02020603050405020304" pitchFamily="18" charset="0"/>
              </a:rPr>
            </a:br>
            <a:r>
              <a:rPr lang="en-US" b="1" dirty="0">
                <a:latin typeface="Calibri" panose="020F0502020204030204" pitchFamily="34" charset="0"/>
                <a:ea typeface="Calibri" panose="020F0502020204030204" pitchFamily="34" charset="0"/>
                <a:cs typeface="Times New Roman" panose="02020603050405020304" pitchFamily="18" charset="0"/>
              </a:rPr>
              <a:t>^ This will be the primary focus during Cycle 2. </a:t>
            </a:r>
            <a:endParaRPr lang="en-US" sz="2000"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BC4B70FD-DE28-A82B-AC1B-DE113399D7FE}"/>
              </a:ext>
            </a:extLst>
          </p:cNvPr>
          <p:cNvSpPr>
            <a:spLocks noGrp="1"/>
          </p:cNvSpPr>
          <p:nvPr>
            <p:ph type="sldNum" sz="quarter" idx="12"/>
          </p:nvPr>
        </p:nvSpPr>
        <p:spPr>
          <a:xfrm>
            <a:off x="11379526" y="6776245"/>
            <a:ext cx="524491" cy="365125"/>
          </a:xfrm>
        </p:spPr>
        <p:txBody>
          <a:bodyPr/>
          <a:lstStyle/>
          <a:p>
            <a:fld id="{19590046-DA73-4BBF-84B5-C08E6F75191A}" type="slidenum">
              <a:rPr lang="en-US" smtClean="0"/>
              <a:t>10</a:t>
            </a:fld>
            <a:endParaRPr lang="en-US"/>
          </a:p>
        </p:txBody>
      </p:sp>
      <p:pic>
        <p:nvPicPr>
          <p:cNvPr id="7" name="Picture 6" descr="Table&#10;&#10;Description automatically generated">
            <a:extLst>
              <a:ext uri="{FF2B5EF4-FFF2-40B4-BE49-F238E27FC236}">
                <a16:creationId xmlns:a16="http://schemas.microsoft.com/office/drawing/2014/main" id="{4BF2221B-3F7C-E318-A319-8B8D39F4C206}"/>
              </a:ext>
            </a:extLst>
          </p:cNvPr>
          <p:cNvPicPr>
            <a:picLocks noChangeAspect="1"/>
          </p:cNvPicPr>
          <p:nvPr/>
        </p:nvPicPr>
        <p:blipFill>
          <a:blip r:embed="rId3"/>
          <a:stretch>
            <a:fillRect/>
          </a:stretch>
        </p:blipFill>
        <p:spPr>
          <a:xfrm>
            <a:off x="6989581" y="1434809"/>
            <a:ext cx="5053422" cy="4479532"/>
          </a:xfrm>
          <a:prstGeom prst="rect">
            <a:avLst/>
          </a:prstGeom>
        </p:spPr>
      </p:pic>
      <p:cxnSp>
        <p:nvCxnSpPr>
          <p:cNvPr id="8" name="Straight Arrow Connector 7">
            <a:extLst>
              <a:ext uri="{FF2B5EF4-FFF2-40B4-BE49-F238E27FC236}">
                <a16:creationId xmlns:a16="http://schemas.microsoft.com/office/drawing/2014/main" id="{D8996DE8-D111-BAB4-E9F7-F8000DBFDABC}"/>
              </a:ext>
            </a:extLst>
          </p:cNvPr>
          <p:cNvCxnSpPr>
            <a:cxnSpLocks/>
          </p:cNvCxnSpPr>
          <p:nvPr/>
        </p:nvCxnSpPr>
        <p:spPr>
          <a:xfrm flipH="1">
            <a:off x="5068389" y="4478009"/>
            <a:ext cx="3607526" cy="0"/>
          </a:xfrm>
          <a:prstGeom prst="straightConnector1">
            <a:avLst/>
          </a:prstGeom>
          <a:ln w="47625">
            <a:solidFill>
              <a:srgbClr val="FF0000"/>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7ABA0B5-7E4A-98C5-7B8C-D9A64A25A753}"/>
              </a:ext>
            </a:extLst>
          </p:cNvPr>
          <p:cNvSpPr txBox="1"/>
          <p:nvPr/>
        </p:nvSpPr>
        <p:spPr>
          <a:xfrm>
            <a:off x="7913778" y="3207679"/>
            <a:ext cx="1791788" cy="2308324"/>
          </a:xfrm>
          <a:prstGeom prst="rect">
            <a:avLst/>
          </a:prstGeom>
          <a:noFill/>
        </p:spPr>
        <p:txBody>
          <a:bodyPr wrap="square" rtlCol="0">
            <a:spAutoFit/>
          </a:bodyPr>
          <a:lstStyle/>
          <a:p>
            <a:r>
              <a:rPr lang="en-US" dirty="0"/>
              <a:t>Every entry is an individual URL.. Instead of a new row in a .csv file..  </a:t>
            </a:r>
            <a:br>
              <a:rPr lang="en-US" dirty="0"/>
            </a:br>
            <a:br>
              <a:rPr lang="en-US" dirty="0"/>
            </a:br>
            <a:br>
              <a:rPr lang="en-US" dirty="0"/>
            </a:br>
            <a:br>
              <a:rPr lang="en-US" dirty="0"/>
            </a:br>
            <a:endParaRPr lang="en-US" dirty="0"/>
          </a:p>
        </p:txBody>
      </p:sp>
    </p:spTree>
    <p:extLst>
      <p:ext uri="{BB962C8B-B14F-4D97-AF65-F5344CB8AC3E}">
        <p14:creationId xmlns:p14="http://schemas.microsoft.com/office/powerpoint/2010/main" val="2968983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Plan</a:t>
            </a:r>
          </a:p>
        </p:txBody>
      </p:sp>
      <p:sp>
        <p:nvSpPr>
          <p:cNvPr id="3" name="Slide Number Placeholder 2">
            <a:extLst>
              <a:ext uri="{FF2B5EF4-FFF2-40B4-BE49-F238E27FC236}">
                <a16:creationId xmlns:a16="http://schemas.microsoft.com/office/drawing/2014/main" id="{1C339152-1FB8-C9DE-A4B5-D9C5DDE6E260}"/>
              </a:ext>
            </a:extLst>
          </p:cNvPr>
          <p:cNvSpPr>
            <a:spLocks noGrp="1"/>
          </p:cNvSpPr>
          <p:nvPr>
            <p:ph type="sldNum" sz="quarter" idx="12"/>
          </p:nvPr>
        </p:nvSpPr>
        <p:spPr/>
        <p:txBody>
          <a:bodyPr/>
          <a:lstStyle/>
          <a:p>
            <a:fld id="{19590046-DA73-4BBF-84B5-C08E6F75191A}" type="slidenum">
              <a:rPr lang="en-US" smtClean="0"/>
              <a:t>11</a:t>
            </a:fld>
            <a:endParaRPr lang="en-US"/>
          </a:p>
        </p:txBody>
      </p:sp>
      <p:sp>
        <p:nvSpPr>
          <p:cNvPr id="6" name="TextBox 5">
            <a:extLst>
              <a:ext uri="{FF2B5EF4-FFF2-40B4-BE49-F238E27FC236}">
                <a16:creationId xmlns:a16="http://schemas.microsoft.com/office/drawing/2014/main" id="{0245E460-0704-FDC3-F75C-9184CA2AED65}"/>
              </a:ext>
            </a:extLst>
          </p:cNvPr>
          <p:cNvSpPr txBox="1"/>
          <p:nvPr/>
        </p:nvSpPr>
        <p:spPr>
          <a:xfrm>
            <a:off x="195153" y="1114557"/>
            <a:ext cx="5457496" cy="6124754"/>
          </a:xfrm>
          <a:prstGeom prst="rect">
            <a:avLst/>
          </a:prstGeom>
          <a:noFill/>
        </p:spPr>
        <p:txBody>
          <a:bodyPr wrap="square" rtlCol="0">
            <a:spAutoFit/>
          </a:bodyPr>
          <a:lstStyle/>
          <a:p>
            <a:r>
              <a:rPr lang="en-US" sz="3200" b="1" dirty="0">
                <a:solidFill>
                  <a:srgbClr val="002060"/>
                </a:solidFill>
              </a:rPr>
              <a:t>Cycle 2: </a:t>
            </a:r>
            <a:br>
              <a:rPr lang="en-US" sz="2400" b="1" dirty="0"/>
            </a:br>
            <a:r>
              <a:rPr lang="en-US" sz="2400" b="1" dirty="0"/>
              <a:t>Meet with Brad and Ravindra to review and discuss how the existing chronology pulls from the web-host and determine if a feasible solution to web-hosted data is possible.</a:t>
            </a:r>
            <a:br>
              <a:rPr lang="en-US" sz="2400" b="1" dirty="0"/>
            </a:br>
            <a:br>
              <a:rPr lang="en-US" sz="2400" b="1" dirty="0"/>
            </a:br>
            <a:r>
              <a:rPr lang="en-US" sz="2400" b="1" dirty="0"/>
              <a:t>Develop a solution similar to the above for Journal search and display. </a:t>
            </a:r>
            <a:br>
              <a:rPr lang="en-US" sz="2400" b="1" dirty="0"/>
            </a:br>
            <a:br>
              <a:rPr lang="en-US" sz="2400" b="1" dirty="0"/>
            </a:br>
            <a:r>
              <a:rPr lang="en-US" sz="2400" b="1" dirty="0"/>
              <a:t>Concerns: </a:t>
            </a:r>
            <a:br>
              <a:rPr lang="en-US" sz="2400" b="1" dirty="0"/>
            </a:br>
            <a:r>
              <a:rPr lang="en-US" sz="2400" b="1" dirty="0"/>
              <a:t>	*Timeliness of search results</a:t>
            </a:r>
            <a:br>
              <a:rPr lang="en-US" sz="2400" b="1" dirty="0"/>
            </a:br>
            <a:r>
              <a:rPr lang="en-US" sz="2400" b="1" dirty="0"/>
              <a:t>	*Data aggregation</a:t>
            </a:r>
            <a:br>
              <a:rPr lang="en-US" sz="2400" b="1" dirty="0"/>
            </a:br>
            <a:r>
              <a:rPr lang="en-US" sz="2400" b="1" dirty="0"/>
              <a:t>	*Formatting</a:t>
            </a:r>
            <a:br>
              <a:rPr lang="en-US" sz="2400" b="1" dirty="0"/>
            </a:br>
            <a:br>
              <a:rPr lang="en-US" sz="2400" b="1" dirty="0"/>
            </a:br>
            <a:endParaRPr lang="en-US" sz="2400" b="1" dirty="0"/>
          </a:p>
        </p:txBody>
      </p:sp>
      <p:sp>
        <p:nvSpPr>
          <p:cNvPr id="7" name="TextBox 6">
            <a:extLst>
              <a:ext uri="{FF2B5EF4-FFF2-40B4-BE49-F238E27FC236}">
                <a16:creationId xmlns:a16="http://schemas.microsoft.com/office/drawing/2014/main" id="{32879E43-B9F9-AFFF-68ED-57187BBFF210}"/>
              </a:ext>
            </a:extLst>
          </p:cNvPr>
          <p:cNvSpPr txBox="1"/>
          <p:nvPr/>
        </p:nvSpPr>
        <p:spPr>
          <a:xfrm>
            <a:off x="6461760" y="2861898"/>
            <a:ext cx="5457496" cy="3539430"/>
          </a:xfrm>
          <a:prstGeom prst="rect">
            <a:avLst/>
          </a:prstGeom>
          <a:noFill/>
        </p:spPr>
        <p:txBody>
          <a:bodyPr wrap="square" rtlCol="0">
            <a:spAutoFit/>
          </a:bodyPr>
          <a:lstStyle/>
          <a:p>
            <a:r>
              <a:rPr lang="en-US" sz="3200" b="1" dirty="0">
                <a:solidFill>
                  <a:srgbClr val="002060"/>
                </a:solidFill>
              </a:rPr>
              <a:t>Cycle 3: </a:t>
            </a:r>
            <a:br>
              <a:rPr lang="en-US" sz="2400" b="1" dirty="0"/>
            </a:br>
            <a:r>
              <a:rPr lang="en-US" sz="2400" b="1" dirty="0"/>
              <a:t>Add functionality to the code in Cycle 2 to allow for hyperlink navigation and move interface from private to public visibility.</a:t>
            </a:r>
            <a:br>
              <a:rPr lang="en-US" sz="2400" b="1" dirty="0"/>
            </a:br>
            <a:br>
              <a:rPr lang="en-US" sz="2400" b="1" dirty="0"/>
            </a:br>
            <a:r>
              <a:rPr lang="en-US" sz="2400" b="1" dirty="0"/>
              <a:t>Optionally, sync up with Team 6b to integrate journal entries into their chronology project.</a:t>
            </a:r>
            <a:br>
              <a:rPr lang="en-US" sz="2400" b="1" dirty="0"/>
            </a:br>
            <a:endParaRPr lang="en-US" sz="2400" b="1" dirty="0"/>
          </a:p>
        </p:txBody>
      </p:sp>
    </p:spTree>
    <p:extLst>
      <p:ext uri="{BB962C8B-B14F-4D97-AF65-F5344CB8AC3E}">
        <p14:creationId xmlns:p14="http://schemas.microsoft.com/office/powerpoint/2010/main" val="1565615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0" y="-1167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813957" y="217651"/>
            <a:ext cx="6564086" cy="707886"/>
          </a:xfrm>
          <a:prstGeom prst="rect">
            <a:avLst/>
          </a:prstGeom>
          <a:noFill/>
        </p:spPr>
        <p:txBody>
          <a:bodyPr wrap="square" rtlCol="0">
            <a:spAutoFit/>
          </a:bodyPr>
          <a:lstStyle/>
          <a:p>
            <a:pPr algn="ctr"/>
            <a:r>
              <a:rPr lang="en-US" sz="4000" b="1" dirty="0"/>
              <a:t>Further Design Details</a:t>
            </a:r>
          </a:p>
        </p:txBody>
      </p:sp>
      <p:sp>
        <p:nvSpPr>
          <p:cNvPr id="10" name="TextBox 9">
            <a:extLst>
              <a:ext uri="{FF2B5EF4-FFF2-40B4-BE49-F238E27FC236}">
                <a16:creationId xmlns:a16="http://schemas.microsoft.com/office/drawing/2014/main" id="{D2C2A79B-7541-AC8D-636C-B0E414FDEB21}"/>
              </a:ext>
            </a:extLst>
          </p:cNvPr>
          <p:cNvSpPr txBox="1"/>
          <p:nvPr/>
        </p:nvSpPr>
        <p:spPr>
          <a:xfrm>
            <a:off x="-277586" y="724286"/>
            <a:ext cx="6183086" cy="6597575"/>
          </a:xfrm>
          <a:prstGeom prst="rect">
            <a:avLst/>
          </a:prstGeom>
          <a:noFill/>
        </p:spPr>
        <p:txBody>
          <a:bodyPr wrap="square">
            <a:spAutoFit/>
          </a:bodyPr>
          <a:lstStyle/>
          <a:p>
            <a:pPr marR="0" lvl="1">
              <a:lnSpc>
                <a:spcPct val="107000"/>
              </a:lnSpc>
              <a:spcBef>
                <a:spcPts val="0"/>
              </a:spcBef>
              <a:spcAft>
                <a:spcPts val="0"/>
              </a:spcAft>
            </a:pPr>
            <a:r>
              <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t>Language</a:t>
            </a:r>
            <a:endParaRPr lang="en-US" sz="3200" b="1" dirty="0">
              <a:solidFill>
                <a:srgbClr val="000000"/>
              </a:solidFill>
              <a:effectLst/>
              <a:latin typeface="Calibri Light" panose="020F0302020204030204" pitchFamily="34" charset="0"/>
              <a:ea typeface="Arial" panose="020B0604020202020204" pitchFamily="34" charset="0"/>
              <a:cs typeface="Arial" panose="020B0604020202020204" pitchFamily="34" charset="0"/>
            </a:endParaRPr>
          </a:p>
          <a:p>
            <a:pPr marL="731520" marR="0">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This project will be utilizing a combination of </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Javascript</a:t>
            </a:r>
            <a:r>
              <a:rPr lang="en-US" sz="1600" dirty="0">
                <a:effectLst/>
                <a:latin typeface="Calibri" panose="020F0502020204030204" pitchFamily="34" charset="0"/>
                <a:ea typeface="Calibri" panose="020F0502020204030204" pitchFamily="34" charset="0"/>
                <a:cs typeface="Times New Roman" panose="02020603050405020304" pitchFamily="18" charset="0"/>
              </a:rPr>
              <a:t>, PHP, and CSS for this web-development project</a:t>
            </a:r>
          </a:p>
          <a:p>
            <a:pPr marL="457200" marR="0">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p>
          <a:p>
            <a:pPr marR="0" lvl="1">
              <a:lnSpc>
                <a:spcPct val="107000"/>
              </a:lnSpc>
              <a:spcBef>
                <a:spcPts val="0"/>
              </a:spcBef>
              <a:spcAft>
                <a:spcPts val="0"/>
              </a:spcAft>
            </a:pPr>
            <a:r>
              <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t>Web-Tools and Resources</a:t>
            </a:r>
            <a:endParaRPr lang="en-US" sz="3200" b="1" dirty="0">
              <a:solidFill>
                <a:srgbClr val="000000"/>
              </a:solidFill>
              <a:effectLst/>
              <a:latin typeface="Calibri Light" panose="020F0302020204030204" pitchFamily="34" charset="0"/>
              <a:ea typeface="Arial" panose="020B0604020202020204" pitchFamily="34" charset="0"/>
              <a:cs typeface="Arial" panose="020B0604020202020204" pitchFamily="34" charset="0"/>
            </a:endParaRPr>
          </a:p>
          <a:p>
            <a:pPr marL="731520" marR="0">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The George Eliot Archives uses several resources for hosting and collaboration. </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Front-end site: https://</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georgeeliotarchive.org</a:t>
            </a:r>
            <a:r>
              <a:rPr lang="en-US" sz="1600" dirty="0">
                <a:effectLst/>
                <a:latin typeface="Calibri" panose="020F0502020204030204" pitchFamily="34" charset="0"/>
                <a:ea typeface="Calibri" panose="020F0502020204030204" pitchFamily="34"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Back-end site: https://</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georgeeliotarchive.org</a:t>
            </a:r>
            <a:r>
              <a:rPr lang="en-US" sz="1600" dirty="0">
                <a:effectLst/>
                <a:latin typeface="Calibri" panose="020F0502020204030204" pitchFamily="34" charset="0"/>
                <a:ea typeface="Calibri" panose="020F0502020204030204" pitchFamily="34" charset="0"/>
                <a:cs typeface="Times New Roman" panose="02020603050405020304" pitchFamily="18" charset="0"/>
              </a:rPr>
              <a:t>/admin/</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A webhost of all journals: https://</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georgeeliotarchive.github.io</a:t>
            </a: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Senior Design Documentation: https://</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auburn.app.box.com</a:t>
            </a:r>
            <a:r>
              <a:rPr lang="en-US" sz="1600" dirty="0">
                <a:effectLst/>
                <a:latin typeface="Calibri" panose="020F0502020204030204" pitchFamily="34" charset="0"/>
                <a:ea typeface="Calibri" panose="020F0502020204030204" pitchFamily="34"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Public </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Github</a:t>
            </a:r>
            <a:r>
              <a:rPr lang="en-US" sz="1600" dirty="0">
                <a:effectLst/>
                <a:latin typeface="Calibri" panose="020F0502020204030204" pitchFamily="34" charset="0"/>
                <a:ea typeface="Calibri" panose="020F0502020204030204" pitchFamily="34" charset="0"/>
                <a:cs typeface="Times New Roman" panose="02020603050405020304" pitchFamily="18" charset="0"/>
              </a:rPr>
              <a:t> Repo: https://</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github.com</a:t>
            </a:r>
            <a:r>
              <a:rPr lang="en-US" sz="1600" dirty="0">
                <a:effectLst/>
                <a:latin typeface="Calibri" panose="020F0502020204030204" pitchFamily="34" charset="0"/>
                <a:ea typeface="Calibri" panose="020F0502020204030204" pitchFamily="34" charset="0"/>
                <a:cs typeface="Times New Roman" panose="02020603050405020304" pitchFamily="18" charset="0"/>
              </a:rPr>
              <a:t>/</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GeorgeEliotArchive</a:t>
            </a: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p>
          <a:p>
            <a:pPr marR="0" lvl="1">
              <a:lnSpc>
                <a:spcPct val="107000"/>
              </a:lnSpc>
              <a:spcBef>
                <a:spcPts val="0"/>
              </a:spcBef>
              <a:spcAft>
                <a:spcPts val="0"/>
              </a:spcAft>
            </a:pPr>
            <a:r>
              <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t>Migration</a:t>
            </a:r>
            <a:endParaRPr lang="en-US" sz="3200" b="1" dirty="0">
              <a:solidFill>
                <a:srgbClr val="000000"/>
              </a:solidFill>
              <a:effectLst/>
              <a:latin typeface="Calibri Light" panose="020F0302020204030204" pitchFamily="34" charset="0"/>
              <a:ea typeface="Arial" panose="020B0604020202020204" pitchFamily="34" charset="0"/>
              <a:cs typeface="Arial" panose="020B0604020202020204" pitchFamily="34" charset="0"/>
            </a:endParaRPr>
          </a:p>
          <a:p>
            <a:pPr marL="731520"/>
            <a:r>
              <a:rPr lang="en-US" sz="1600" dirty="0">
                <a:effectLst/>
                <a:latin typeface="Calibri" panose="020F0502020204030204" pitchFamily="34" charset="0"/>
                <a:ea typeface="Calibri" panose="020F0502020204030204" pitchFamily="34" charset="0"/>
                <a:cs typeface="Times New Roman" panose="02020603050405020304" pitchFamily="18" charset="0"/>
              </a:rPr>
              <a:t>Journals will be collectively consolidated on the George Eliot </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Github</a:t>
            </a:r>
            <a:r>
              <a:rPr lang="en-US" sz="1600" dirty="0">
                <a:effectLst/>
                <a:latin typeface="Calibri" panose="020F0502020204030204" pitchFamily="34" charset="0"/>
                <a:ea typeface="Calibri" panose="020F0502020204030204" pitchFamily="34" charset="0"/>
                <a:cs typeface="Times New Roman" panose="02020603050405020304" pitchFamily="18" charset="0"/>
              </a:rPr>
              <a:t> page and migrated to the backend Archive hosting platform. </a:t>
            </a:r>
            <a:r>
              <a:rPr lang="en-US" sz="16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(Completed)</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*This will be updated in </a:t>
            </a:r>
            <a:r>
              <a:rPr lang="en-US" sz="1600" b="1" dirty="0">
                <a:effectLst/>
                <a:latin typeface="Calibri" panose="020F0502020204030204" pitchFamily="34" charset="0"/>
                <a:ea typeface="Calibri" panose="020F0502020204030204" pitchFamily="34" charset="0"/>
                <a:cs typeface="Times New Roman" panose="02020603050405020304" pitchFamily="18" charset="0"/>
              </a:rPr>
              <a:t>Cycle 2 </a:t>
            </a:r>
            <a:r>
              <a:rPr lang="en-US" sz="1600" dirty="0">
                <a:effectLst/>
                <a:latin typeface="Calibri" panose="020F0502020204030204" pitchFamily="34" charset="0"/>
                <a:ea typeface="Calibri" panose="020F0502020204030204" pitchFamily="34" charset="0"/>
                <a:cs typeface="Times New Roman" panose="02020603050405020304" pitchFamily="18" charset="0"/>
              </a:rPr>
              <a:t>from .csv file sourcing to web-hosted source. No migration necessary. </a:t>
            </a:r>
            <a:r>
              <a:rPr lang="en-US" sz="1600" dirty="0">
                <a:solidFill>
                  <a:srgbClr val="FF0000"/>
                </a:solidFill>
                <a:latin typeface="Calibri" panose="020F0502020204030204" pitchFamily="34" charset="0"/>
                <a:ea typeface="Calibri" panose="020F0502020204030204" pitchFamily="34" charset="0"/>
                <a:cs typeface="Times New Roman" panose="02020603050405020304" pitchFamily="18" charset="0"/>
              </a:rPr>
              <a:t>(In progress)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12" name="TextBox 11">
            <a:extLst>
              <a:ext uri="{FF2B5EF4-FFF2-40B4-BE49-F238E27FC236}">
                <a16:creationId xmlns:a16="http://schemas.microsoft.com/office/drawing/2014/main" id="{9712257C-CA14-1A2D-8EAC-13BA9A3AD79C}"/>
              </a:ext>
            </a:extLst>
          </p:cNvPr>
          <p:cNvSpPr txBox="1"/>
          <p:nvPr/>
        </p:nvSpPr>
        <p:spPr>
          <a:xfrm>
            <a:off x="5651654" y="867566"/>
            <a:ext cx="6430662" cy="4381584"/>
          </a:xfrm>
          <a:prstGeom prst="rect">
            <a:avLst/>
          </a:prstGeom>
          <a:noFill/>
        </p:spPr>
        <p:txBody>
          <a:bodyPr wrap="square">
            <a:spAutoFit/>
          </a:bodyPr>
          <a:lstStyle/>
          <a:p>
            <a:pPr marR="0" lvl="1" algn="just">
              <a:lnSpc>
                <a:spcPct val="107000"/>
              </a:lnSpc>
              <a:spcBef>
                <a:spcPts val="0"/>
              </a:spcBef>
              <a:spcAft>
                <a:spcPts val="0"/>
              </a:spcAft>
            </a:pPr>
            <a:r>
              <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t>New Navigational Tab</a:t>
            </a:r>
            <a:endParaRPr lang="en-US" sz="3200" b="1" dirty="0">
              <a:solidFill>
                <a:srgbClr val="000000"/>
              </a:solidFill>
              <a:effectLst/>
              <a:latin typeface="Calibri Light" panose="020F0302020204030204" pitchFamily="34" charset="0"/>
              <a:ea typeface="Arial" panose="020B0604020202020204" pitchFamily="34" charset="0"/>
              <a:cs typeface="Arial" panose="020B0604020202020204" pitchFamily="34" charset="0"/>
            </a:endParaRPr>
          </a:p>
          <a:p>
            <a:pPr marL="731520" marR="0" algn="just">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A 'Journals' category will be added to the homepage of the George Eliot Archives. This tab will allow users to navigate to a new page which will display George Eliot's journals by year -&gt; month. </a:t>
            </a:r>
          </a:p>
          <a:p>
            <a:pPr marL="731520" marR="0" algn="just">
              <a:spcBef>
                <a:spcPts val="0"/>
              </a:spcBef>
              <a:spcAft>
                <a:spcPts val="0"/>
              </a:spcAft>
            </a:pPr>
            <a:r>
              <a:rPr lang="en-US" sz="16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(Completed ahead of schedule, currently in private-view)</a:t>
            </a:r>
          </a:p>
          <a:p>
            <a:pPr marL="457200" marR="0" algn="just">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p>
          <a:p>
            <a:pPr marR="0" lvl="1" algn="just">
              <a:lnSpc>
                <a:spcPct val="107000"/>
              </a:lnSpc>
              <a:spcBef>
                <a:spcPts val="0"/>
              </a:spcBef>
              <a:spcAft>
                <a:spcPts val="0"/>
              </a:spcAft>
            </a:pPr>
            <a:r>
              <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t>Integration</a:t>
            </a:r>
            <a:endParaRPr lang="en-US" sz="3200" b="1" dirty="0">
              <a:solidFill>
                <a:srgbClr val="000000"/>
              </a:solidFill>
              <a:effectLst/>
              <a:latin typeface="Calibri Light" panose="020F0302020204030204" pitchFamily="34" charset="0"/>
              <a:ea typeface="Arial" panose="020B0604020202020204" pitchFamily="34" charset="0"/>
              <a:cs typeface="Arial" panose="020B0604020202020204" pitchFamily="34" charset="0"/>
            </a:endParaRPr>
          </a:p>
          <a:p>
            <a:pPr marL="731520" marR="0" algn="just">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In cycle 3, journal integration with the Team 6b project </a:t>
            </a:r>
            <a:r>
              <a:rPr lang="en-US" sz="1600" dirty="0">
                <a:latin typeface="Calibri" panose="020F0502020204030204" pitchFamily="34" charset="0"/>
                <a:ea typeface="Calibri" panose="020F0502020204030204" pitchFamily="34" charset="0"/>
                <a:cs typeface="Times New Roman" panose="02020603050405020304" pitchFamily="18" charset="0"/>
              </a:rPr>
              <a:t>has been discussed.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gn="just">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p>
          <a:p>
            <a:pPr marR="0" lvl="1" algn="just">
              <a:lnSpc>
                <a:spcPct val="107000"/>
              </a:lnSpc>
              <a:spcBef>
                <a:spcPts val="0"/>
              </a:spcBef>
              <a:spcAft>
                <a:spcPts val="0"/>
              </a:spcAft>
            </a:pPr>
            <a:r>
              <a:rPr lang="en-US" sz="3200" b="1" u="sng" dirty="0">
                <a:solidFill>
                  <a:srgbClr val="000000"/>
                </a:solidFill>
                <a:effectLst/>
                <a:latin typeface="Calibri Light" panose="020F0302020204030204" pitchFamily="34" charset="0"/>
                <a:ea typeface="Arial" panose="020B0604020202020204" pitchFamily="34" charset="0"/>
                <a:cs typeface="Arial" panose="020B0604020202020204" pitchFamily="34" charset="0"/>
              </a:rPr>
              <a:t>Hyperlink Referencing</a:t>
            </a:r>
            <a:endParaRPr lang="en-US" sz="3200" b="1" dirty="0">
              <a:solidFill>
                <a:srgbClr val="000000"/>
              </a:solidFill>
              <a:effectLst/>
              <a:latin typeface="Calibri Light" panose="020F0302020204030204" pitchFamily="34" charset="0"/>
              <a:ea typeface="Arial" panose="020B0604020202020204" pitchFamily="34" charset="0"/>
              <a:cs typeface="Arial" panose="020B0604020202020204" pitchFamily="34" charset="0"/>
            </a:endParaRPr>
          </a:p>
          <a:p>
            <a:pPr marL="731520" marR="0" algn="just">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In cycle 3, it may be helpful for users to be able to navigate via hyper-linked text. For any such cases, this functionality should be available to users. </a:t>
            </a:r>
          </a:p>
        </p:txBody>
      </p:sp>
      <p:sp>
        <p:nvSpPr>
          <p:cNvPr id="2" name="Slide Number Placeholder 1">
            <a:extLst>
              <a:ext uri="{FF2B5EF4-FFF2-40B4-BE49-F238E27FC236}">
                <a16:creationId xmlns:a16="http://schemas.microsoft.com/office/drawing/2014/main" id="{7619C05B-22B7-609B-C825-05D313D1BDA0}"/>
              </a:ext>
            </a:extLst>
          </p:cNvPr>
          <p:cNvSpPr>
            <a:spLocks noGrp="1"/>
          </p:cNvSpPr>
          <p:nvPr>
            <p:ph type="sldNum" sz="quarter" idx="12"/>
          </p:nvPr>
        </p:nvSpPr>
        <p:spPr/>
        <p:txBody>
          <a:bodyPr/>
          <a:lstStyle/>
          <a:p>
            <a:fld id="{19590046-DA73-4BBF-84B5-C08E6F75191A}" type="slidenum">
              <a:rPr lang="en-US" smtClean="0"/>
              <a:t>12</a:t>
            </a:fld>
            <a:endParaRPr lang="en-US"/>
          </a:p>
        </p:txBody>
      </p:sp>
    </p:spTree>
    <p:extLst>
      <p:ext uri="{BB962C8B-B14F-4D97-AF65-F5344CB8AC3E}">
        <p14:creationId xmlns:p14="http://schemas.microsoft.com/office/powerpoint/2010/main" val="21661542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Class Schedule </a:t>
            </a:r>
          </a:p>
        </p:txBody>
      </p:sp>
      <p:sp>
        <p:nvSpPr>
          <p:cNvPr id="2" name="Slide Number Placeholder 1">
            <a:extLst>
              <a:ext uri="{FF2B5EF4-FFF2-40B4-BE49-F238E27FC236}">
                <a16:creationId xmlns:a16="http://schemas.microsoft.com/office/drawing/2014/main" id="{72EB2FAB-F532-1925-A532-AA516CED44E6}"/>
              </a:ext>
            </a:extLst>
          </p:cNvPr>
          <p:cNvSpPr>
            <a:spLocks noGrp="1"/>
          </p:cNvSpPr>
          <p:nvPr>
            <p:ph type="sldNum" sz="quarter" idx="12"/>
          </p:nvPr>
        </p:nvSpPr>
        <p:spPr/>
        <p:txBody>
          <a:bodyPr/>
          <a:lstStyle/>
          <a:p>
            <a:fld id="{19590046-DA73-4BBF-84B5-C08E6F75191A}" type="slidenum">
              <a:rPr lang="en-US" smtClean="0"/>
              <a:t>13</a:t>
            </a:fld>
            <a:endParaRPr lang="en-US"/>
          </a:p>
        </p:txBody>
      </p:sp>
      <p:pic>
        <p:nvPicPr>
          <p:cNvPr id="7" name="Picture 6" descr="Chart&#10;&#10;Description automatically generated">
            <a:extLst>
              <a:ext uri="{FF2B5EF4-FFF2-40B4-BE49-F238E27FC236}">
                <a16:creationId xmlns:a16="http://schemas.microsoft.com/office/drawing/2014/main" id="{DA3D3120-9168-0225-7A9E-E6A83912227C}"/>
              </a:ext>
            </a:extLst>
          </p:cNvPr>
          <p:cNvPicPr>
            <a:picLocks noChangeAspect="1"/>
          </p:cNvPicPr>
          <p:nvPr/>
        </p:nvPicPr>
        <p:blipFill>
          <a:blip r:embed="rId3"/>
          <a:stretch>
            <a:fillRect/>
          </a:stretch>
        </p:blipFill>
        <p:spPr>
          <a:xfrm>
            <a:off x="942501" y="1107673"/>
            <a:ext cx="10189029" cy="5343656"/>
          </a:xfrm>
          <a:prstGeom prst="rect">
            <a:avLst/>
          </a:prstGeom>
        </p:spPr>
      </p:pic>
      <p:sp>
        <p:nvSpPr>
          <p:cNvPr id="8" name="5-Point Star 7">
            <a:extLst>
              <a:ext uri="{FF2B5EF4-FFF2-40B4-BE49-F238E27FC236}">
                <a16:creationId xmlns:a16="http://schemas.microsoft.com/office/drawing/2014/main" id="{0915DDF8-9CA9-F4A6-4CA4-8DD8EFDFA71C}"/>
              </a:ext>
            </a:extLst>
          </p:cNvPr>
          <p:cNvSpPr/>
          <p:nvPr/>
        </p:nvSpPr>
        <p:spPr>
          <a:xfrm>
            <a:off x="6421376" y="3575938"/>
            <a:ext cx="400595" cy="407126"/>
          </a:xfrm>
          <a:prstGeom prst="star5">
            <a:avLst/>
          </a:prstGeom>
          <a:solidFill>
            <a:srgbClr val="FFFF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336E508-39E1-7256-BBFA-48AACD808788}"/>
              </a:ext>
            </a:extLst>
          </p:cNvPr>
          <p:cNvSpPr txBox="1"/>
          <p:nvPr/>
        </p:nvSpPr>
        <p:spPr>
          <a:xfrm>
            <a:off x="7143862" y="2161898"/>
            <a:ext cx="1217225" cy="1015663"/>
          </a:xfrm>
          <a:prstGeom prst="rect">
            <a:avLst/>
          </a:prstGeom>
          <a:solidFill>
            <a:schemeClr val="bg1"/>
          </a:solidFill>
          <a:ln w="19050">
            <a:solidFill>
              <a:schemeClr val="tx1"/>
            </a:solidFill>
          </a:ln>
        </p:spPr>
        <p:txBody>
          <a:bodyPr wrap="square" rtlCol="0">
            <a:spAutoFit/>
          </a:bodyPr>
          <a:lstStyle/>
          <a:p>
            <a:pPr algn="ctr"/>
            <a:r>
              <a:rPr lang="en-US" sz="2000" b="1" dirty="0">
                <a:solidFill>
                  <a:srgbClr val="FF0000"/>
                </a:solidFill>
              </a:rPr>
              <a:t>YOU ARE HERE</a:t>
            </a:r>
          </a:p>
        </p:txBody>
      </p:sp>
      <p:cxnSp>
        <p:nvCxnSpPr>
          <p:cNvPr id="10" name="Straight Arrow Connector 9">
            <a:extLst>
              <a:ext uri="{FF2B5EF4-FFF2-40B4-BE49-F238E27FC236}">
                <a16:creationId xmlns:a16="http://schemas.microsoft.com/office/drawing/2014/main" id="{4FD76D04-7417-690D-3BB5-20834A58E144}"/>
              </a:ext>
            </a:extLst>
          </p:cNvPr>
          <p:cNvCxnSpPr>
            <a:cxnSpLocks/>
          </p:cNvCxnSpPr>
          <p:nvPr/>
        </p:nvCxnSpPr>
        <p:spPr>
          <a:xfrm flipV="1">
            <a:off x="6688183" y="2706745"/>
            <a:ext cx="582950" cy="869192"/>
          </a:xfrm>
          <a:prstGeom prst="straightConnector1">
            <a:avLst/>
          </a:prstGeom>
          <a:ln w="47625">
            <a:solidFill>
              <a:srgbClr val="FF0000"/>
            </a:solidFill>
            <a:headEnd type="triangle" w="lg" len="lg"/>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1501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Demo</a:t>
            </a:r>
          </a:p>
        </p:txBody>
      </p:sp>
      <p:sp>
        <p:nvSpPr>
          <p:cNvPr id="2" name="TextBox 1">
            <a:extLst>
              <a:ext uri="{FF2B5EF4-FFF2-40B4-BE49-F238E27FC236}">
                <a16:creationId xmlns:a16="http://schemas.microsoft.com/office/drawing/2014/main" id="{2DD2038E-3012-681F-DDFD-78FC84CBD7D4}"/>
              </a:ext>
            </a:extLst>
          </p:cNvPr>
          <p:cNvSpPr txBox="1"/>
          <p:nvPr/>
        </p:nvSpPr>
        <p:spPr>
          <a:xfrm>
            <a:off x="3984715" y="2436364"/>
            <a:ext cx="4222570" cy="646331"/>
          </a:xfrm>
          <a:prstGeom prst="rect">
            <a:avLst/>
          </a:prstGeom>
          <a:noFill/>
        </p:spPr>
        <p:txBody>
          <a:bodyPr wrap="square" rtlCol="0">
            <a:spAutoFit/>
          </a:bodyPr>
          <a:lstStyle/>
          <a:p>
            <a:r>
              <a:rPr lang="en-US" sz="3600" dirty="0">
                <a:solidFill>
                  <a:srgbClr val="002060"/>
                </a:solidFill>
                <a:hlinkClick r:id="rId3">
                  <a:extLst>
                    <a:ext uri="{A12FA001-AC4F-418D-AE19-62706E023703}">
                      <ahyp:hlinkClr xmlns:ahyp="http://schemas.microsoft.com/office/drawing/2018/hyperlinkcolor" val="tx"/>
                    </a:ext>
                  </a:extLst>
                </a:hlinkClick>
              </a:rPr>
              <a:t>George Eliot Archives</a:t>
            </a:r>
            <a:endParaRPr lang="en-US" sz="3600" dirty="0">
              <a:solidFill>
                <a:srgbClr val="002060"/>
              </a:solidFill>
            </a:endParaRPr>
          </a:p>
        </p:txBody>
      </p:sp>
      <p:sp>
        <p:nvSpPr>
          <p:cNvPr id="6" name="TextBox 5">
            <a:extLst>
              <a:ext uri="{FF2B5EF4-FFF2-40B4-BE49-F238E27FC236}">
                <a16:creationId xmlns:a16="http://schemas.microsoft.com/office/drawing/2014/main" id="{B5DE2186-946D-0B8E-1357-B88E9A91B974}"/>
              </a:ext>
            </a:extLst>
          </p:cNvPr>
          <p:cNvSpPr txBox="1"/>
          <p:nvPr/>
        </p:nvSpPr>
        <p:spPr>
          <a:xfrm>
            <a:off x="2547257" y="4098470"/>
            <a:ext cx="8675913" cy="646331"/>
          </a:xfrm>
          <a:prstGeom prst="rect">
            <a:avLst/>
          </a:prstGeom>
          <a:noFill/>
        </p:spPr>
        <p:txBody>
          <a:bodyPr wrap="square" rtlCol="0">
            <a:spAutoFit/>
          </a:bodyPr>
          <a:lstStyle/>
          <a:p>
            <a:r>
              <a:rPr lang="en-US" sz="3600" dirty="0">
                <a:solidFill>
                  <a:srgbClr val="002060"/>
                </a:solidFill>
                <a:hlinkClick r:id="rId4">
                  <a:extLst>
                    <a:ext uri="{A12FA001-AC4F-418D-AE19-62706E023703}">
                      <ahyp:hlinkClr xmlns:ahyp="http://schemas.microsoft.com/office/drawing/2018/hyperlinkcolor" val="tx"/>
                    </a:ext>
                  </a:extLst>
                </a:hlinkClick>
              </a:rPr>
              <a:t>George Eliot Archives - Administration</a:t>
            </a:r>
            <a:endParaRPr lang="en-US" sz="3600" dirty="0">
              <a:solidFill>
                <a:srgbClr val="002060"/>
              </a:solidFill>
            </a:endParaRPr>
          </a:p>
        </p:txBody>
      </p:sp>
      <p:sp>
        <p:nvSpPr>
          <p:cNvPr id="8" name="TextBox 7">
            <a:extLst>
              <a:ext uri="{FF2B5EF4-FFF2-40B4-BE49-F238E27FC236}">
                <a16:creationId xmlns:a16="http://schemas.microsoft.com/office/drawing/2014/main" id="{1C81E6CC-7C5A-AFE4-3272-E706AAD4FE8C}"/>
              </a:ext>
            </a:extLst>
          </p:cNvPr>
          <p:cNvSpPr txBox="1"/>
          <p:nvPr/>
        </p:nvSpPr>
        <p:spPr>
          <a:xfrm>
            <a:off x="4365172" y="5774220"/>
            <a:ext cx="3743242" cy="584775"/>
          </a:xfrm>
          <a:prstGeom prst="rect">
            <a:avLst/>
          </a:prstGeom>
          <a:noFill/>
        </p:spPr>
        <p:txBody>
          <a:bodyPr wrap="square">
            <a:spAutoFit/>
          </a:bodyPr>
          <a:lstStyle/>
          <a:p>
            <a:r>
              <a:rPr lang="en-US" sz="3200" dirty="0">
                <a:solidFill>
                  <a:srgbClr val="002060"/>
                </a:solidFill>
                <a:hlinkClick r:id="rId5">
                  <a:extLst>
                    <a:ext uri="{A12FA001-AC4F-418D-AE19-62706E023703}">
                      <ahyp:hlinkClr xmlns:ahyp="http://schemas.microsoft.com/office/drawing/2018/hyperlinkcolor" val="tx"/>
                    </a:ext>
                  </a:extLst>
                </a:hlinkClick>
              </a:rPr>
              <a:t>Backend Collections</a:t>
            </a:r>
            <a:endParaRPr lang="en-US" sz="3200" dirty="0">
              <a:solidFill>
                <a:srgbClr val="002060"/>
              </a:solidFill>
            </a:endParaRPr>
          </a:p>
        </p:txBody>
      </p:sp>
      <p:sp>
        <p:nvSpPr>
          <p:cNvPr id="3" name="Slide Number Placeholder 2">
            <a:extLst>
              <a:ext uri="{FF2B5EF4-FFF2-40B4-BE49-F238E27FC236}">
                <a16:creationId xmlns:a16="http://schemas.microsoft.com/office/drawing/2014/main" id="{F0A4A9EC-B1B7-6D27-3B55-488867E0558D}"/>
              </a:ext>
            </a:extLst>
          </p:cNvPr>
          <p:cNvSpPr>
            <a:spLocks noGrp="1"/>
          </p:cNvSpPr>
          <p:nvPr>
            <p:ph type="sldNum" sz="quarter" idx="12"/>
          </p:nvPr>
        </p:nvSpPr>
        <p:spPr/>
        <p:txBody>
          <a:bodyPr/>
          <a:lstStyle/>
          <a:p>
            <a:fld id="{19590046-DA73-4BBF-84B5-C08E6F75191A}" type="slidenum">
              <a:rPr lang="en-US" smtClean="0"/>
              <a:t>14</a:t>
            </a:fld>
            <a:endParaRPr lang="en-US"/>
          </a:p>
        </p:txBody>
      </p:sp>
    </p:spTree>
    <p:extLst>
      <p:ext uri="{BB962C8B-B14F-4D97-AF65-F5344CB8AC3E}">
        <p14:creationId xmlns:p14="http://schemas.microsoft.com/office/powerpoint/2010/main" val="2127454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System Metaphor</a:t>
            </a:r>
          </a:p>
        </p:txBody>
      </p:sp>
      <p:sp>
        <p:nvSpPr>
          <p:cNvPr id="2" name="TextBox 1">
            <a:extLst>
              <a:ext uri="{FF2B5EF4-FFF2-40B4-BE49-F238E27FC236}">
                <a16:creationId xmlns:a16="http://schemas.microsoft.com/office/drawing/2014/main" id="{CFDB7955-FDF5-5CA3-CFE4-DA03C80122B1}"/>
              </a:ext>
            </a:extLst>
          </p:cNvPr>
          <p:cNvSpPr txBox="1"/>
          <p:nvPr/>
        </p:nvSpPr>
        <p:spPr>
          <a:xfrm>
            <a:off x="722810" y="1733520"/>
            <a:ext cx="10966270" cy="3970318"/>
          </a:xfrm>
          <a:prstGeom prst="rect">
            <a:avLst/>
          </a:prstGeom>
          <a:noFill/>
        </p:spPr>
        <p:txBody>
          <a:bodyPr wrap="square" rtlCol="0">
            <a:spAutoFit/>
          </a:bodyPr>
          <a:lstStyle/>
          <a:p>
            <a:pPr marL="228600" marR="0">
              <a:spcBef>
                <a:spcPts val="0"/>
              </a:spcBef>
              <a:spcAft>
                <a:spcPts val="0"/>
              </a:spcAft>
            </a:pPr>
            <a:r>
              <a:rPr lang="en-US" sz="2400" b="1" dirty="0">
                <a:effectLst/>
                <a:latin typeface="Calibri" panose="020F0502020204030204" pitchFamily="34" charset="0"/>
                <a:ea typeface="Calibri" panose="020F0502020204030204" pitchFamily="34" charset="0"/>
                <a:cs typeface="Times New Roman" panose="02020603050405020304" pitchFamily="18" charset="0"/>
              </a:rPr>
              <a:t>The George Eliot Archive is a digital humanities project and website used by scholars, researchers, and students when looking into the life of author George Eliot. </a:t>
            </a:r>
          </a:p>
          <a:p>
            <a:pPr marL="228600" marR="0">
              <a:spcBef>
                <a:spcPts val="0"/>
              </a:spcBef>
              <a:spcAft>
                <a:spcPts val="0"/>
              </a:spcAft>
            </a:pPr>
            <a:endParaRPr lang="en-US" sz="24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r>
              <a:rPr lang="en-US" b="1" i="1" dirty="0">
                <a:effectLst/>
                <a:latin typeface="Calibri" panose="020F0502020204030204" pitchFamily="34" charset="0"/>
                <a:ea typeface="Calibri" panose="020F0502020204030204" pitchFamily="34" charset="0"/>
                <a:cs typeface="Times New Roman" panose="02020603050405020304" pitchFamily="18" charset="0"/>
              </a:rPr>
              <a:t>George Eliot is the pen name of Mary Ann Evans that she maintained throughout her life. The website hosts all of George Eliot's public literary works, articles about her, and intimate verifiable details regarding her life. </a:t>
            </a:r>
          </a:p>
          <a:p>
            <a:pPr marL="228600" marR="0">
              <a:spcBef>
                <a:spcPts val="0"/>
              </a:spcBef>
              <a:spcAft>
                <a:spcPts val="0"/>
              </a:spcAft>
            </a:pPr>
            <a:endParaRPr lang="en-US" sz="24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r>
              <a:rPr lang="en-US" sz="2400" b="1" dirty="0">
                <a:effectLst/>
                <a:latin typeface="Calibri" panose="020F0502020204030204" pitchFamily="34" charset="0"/>
                <a:ea typeface="Calibri" panose="020F0502020204030204" pitchFamily="34" charset="0"/>
                <a:cs typeface="Times New Roman" panose="02020603050405020304" pitchFamily="18" charset="0"/>
              </a:rPr>
              <a:t>The website's intent is to be the most complete, accurate, and trusted source for researchers interested in George Eliot. The exhibit is designed to not only host verified information about George Eliot, but to display it in an interactive (dynamic) and visually appealing way for easy referencing and research.</a:t>
            </a:r>
          </a:p>
        </p:txBody>
      </p:sp>
      <p:sp>
        <p:nvSpPr>
          <p:cNvPr id="3" name="Slide Number Placeholder 2">
            <a:extLst>
              <a:ext uri="{FF2B5EF4-FFF2-40B4-BE49-F238E27FC236}">
                <a16:creationId xmlns:a16="http://schemas.microsoft.com/office/drawing/2014/main" id="{C91B498B-6234-66DD-69F3-8B544D5A89A3}"/>
              </a:ext>
            </a:extLst>
          </p:cNvPr>
          <p:cNvSpPr>
            <a:spLocks noGrp="1"/>
          </p:cNvSpPr>
          <p:nvPr>
            <p:ph type="sldNum" sz="quarter" idx="12"/>
          </p:nvPr>
        </p:nvSpPr>
        <p:spPr/>
        <p:txBody>
          <a:bodyPr/>
          <a:lstStyle/>
          <a:p>
            <a:fld id="{19590046-DA73-4BBF-84B5-C08E6F75191A}" type="slidenum">
              <a:rPr lang="en-US" smtClean="0"/>
              <a:t>2</a:t>
            </a:fld>
            <a:endParaRPr lang="en-US"/>
          </a:p>
        </p:txBody>
      </p:sp>
    </p:spTree>
    <p:extLst>
      <p:ext uri="{BB962C8B-B14F-4D97-AF65-F5344CB8AC3E}">
        <p14:creationId xmlns:p14="http://schemas.microsoft.com/office/powerpoint/2010/main" val="896502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2" name="TextBox 1">
            <a:extLst>
              <a:ext uri="{FF2B5EF4-FFF2-40B4-BE49-F238E27FC236}">
                <a16:creationId xmlns:a16="http://schemas.microsoft.com/office/drawing/2014/main" id="{AA49556E-529F-8EB4-4E4C-F3D0424FFD59}"/>
              </a:ext>
            </a:extLst>
          </p:cNvPr>
          <p:cNvSpPr txBox="1"/>
          <p:nvPr/>
        </p:nvSpPr>
        <p:spPr>
          <a:xfrm>
            <a:off x="2813957" y="363128"/>
            <a:ext cx="6564086" cy="707886"/>
          </a:xfrm>
          <a:prstGeom prst="rect">
            <a:avLst/>
          </a:prstGeom>
          <a:noFill/>
        </p:spPr>
        <p:txBody>
          <a:bodyPr wrap="square" rtlCol="0">
            <a:spAutoFit/>
          </a:bodyPr>
          <a:lstStyle/>
          <a:p>
            <a:pPr algn="ctr"/>
            <a:r>
              <a:rPr lang="en-US" sz="4000" b="1" dirty="0"/>
              <a:t>Project Description (02/22/23)</a:t>
            </a:r>
          </a:p>
        </p:txBody>
      </p:sp>
      <p:sp>
        <p:nvSpPr>
          <p:cNvPr id="6" name="TextBox 5">
            <a:extLst>
              <a:ext uri="{FF2B5EF4-FFF2-40B4-BE49-F238E27FC236}">
                <a16:creationId xmlns:a16="http://schemas.microsoft.com/office/drawing/2014/main" id="{79E68167-2312-3989-D450-484C3A6B28F7}"/>
              </a:ext>
            </a:extLst>
          </p:cNvPr>
          <p:cNvSpPr txBox="1"/>
          <p:nvPr/>
        </p:nvSpPr>
        <p:spPr>
          <a:xfrm>
            <a:off x="2020389" y="1311807"/>
            <a:ext cx="8046720" cy="5293757"/>
          </a:xfrm>
          <a:prstGeom prst="rect">
            <a:avLst/>
          </a:prstGeom>
          <a:noFill/>
        </p:spPr>
        <p:txBody>
          <a:bodyPr wrap="square">
            <a:spAutoFit/>
          </a:bodyPr>
          <a:lstStyle/>
          <a:p>
            <a:pPr marL="228600" marR="0">
              <a:spcBef>
                <a:spcPts val="0"/>
              </a:spcBef>
              <a:spcAft>
                <a:spcPts val="0"/>
              </a:spcAft>
            </a:pPr>
            <a:r>
              <a:rPr lang="en-US" sz="2000" b="1" dirty="0">
                <a:effectLst/>
                <a:latin typeface="Calibri" panose="020F0502020204030204" pitchFamily="34" charset="0"/>
                <a:ea typeface="Calibri" panose="020F0502020204030204" pitchFamily="34" charset="0"/>
                <a:cs typeface="Times New Roman" panose="02020603050405020304" pitchFamily="18" charset="0"/>
              </a:rPr>
              <a:t>I will be working under the direction of Dr. Bev and given project focus and tasking that is subject to change throughout the semester. Our currently agreed upon goals for this semester are listed below: </a:t>
            </a:r>
          </a:p>
          <a:p>
            <a:pPr marL="228600" marR="0">
              <a:spcBef>
                <a:spcPts val="0"/>
              </a:spcBef>
              <a:spcAft>
                <a:spcPts val="0"/>
              </a:spcAft>
            </a:pP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r>
              <a:rPr lang="en-US" sz="2000" b="1" dirty="0">
                <a:latin typeface="Calibri" panose="020F0502020204030204" pitchFamily="34" charset="0"/>
                <a:ea typeface="Calibri" panose="020F0502020204030204" pitchFamily="34" charset="0"/>
                <a:cs typeface="Times New Roman" panose="02020603050405020304" pitchFamily="18" charset="0"/>
              </a:rPr>
              <a:t>(Cycle 1) – Develop a proof of concept that will allow users to view and search the George Eliot journals on the site </a:t>
            </a:r>
            <a:r>
              <a:rPr lang="en-US" sz="2000" i="1" dirty="0">
                <a:latin typeface="Calibri" panose="020F0502020204030204" pitchFamily="34" charset="0"/>
                <a:ea typeface="Calibri" panose="020F0502020204030204" pitchFamily="34" charset="0"/>
                <a:cs typeface="Times New Roman" panose="02020603050405020304" pitchFamily="18" charset="0"/>
              </a:rPr>
              <a:t>(private view)</a:t>
            </a:r>
            <a:r>
              <a:rPr lang="en-US" sz="2000" b="1" dirty="0">
                <a:latin typeface="Calibri" panose="020F0502020204030204" pitchFamily="34" charset="0"/>
                <a:ea typeface="Calibri" panose="020F0502020204030204" pitchFamily="34" charset="0"/>
                <a:cs typeface="Times New Roman" panose="02020603050405020304" pitchFamily="18" charset="0"/>
              </a:rPr>
              <a:t>. </a:t>
            </a:r>
            <a:r>
              <a:rPr lang="en-US" sz="2000" b="1" dirty="0">
                <a:solidFill>
                  <a:srgbClr val="0D570B"/>
                </a:solidFill>
                <a:latin typeface="Calibri" panose="020F0502020204030204" pitchFamily="34" charset="0"/>
                <a:ea typeface="Calibri" panose="020F0502020204030204" pitchFamily="34" charset="0"/>
                <a:cs typeface="Times New Roman" panose="02020603050405020304" pitchFamily="18" charset="0"/>
              </a:rPr>
              <a:t>– COMPLETED</a:t>
            </a:r>
            <a:br>
              <a:rPr lang="en-US" sz="2000" b="1" dirty="0">
                <a:latin typeface="Calibri" panose="020F0502020204030204" pitchFamily="34" charset="0"/>
                <a:ea typeface="Calibri" panose="020F0502020204030204" pitchFamily="34" charset="0"/>
                <a:cs typeface="Times New Roman" panose="02020603050405020304" pitchFamily="18" charset="0"/>
              </a:rPr>
            </a:br>
            <a:br>
              <a:rPr lang="en-US" sz="2000" b="1" dirty="0">
                <a:latin typeface="Calibri" panose="020F0502020204030204" pitchFamily="34" charset="0"/>
                <a:ea typeface="Calibri" panose="020F0502020204030204" pitchFamily="34" charset="0"/>
                <a:cs typeface="Times New Roman" panose="02020603050405020304" pitchFamily="18" charset="0"/>
              </a:rPr>
            </a:br>
            <a:endParaRPr lang="en-US" sz="2000" b="1"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r>
              <a:rPr lang="en-US" sz="2000" b="1" dirty="0">
                <a:latin typeface="Calibri" panose="020F0502020204030204" pitchFamily="34" charset="0"/>
                <a:ea typeface="Calibri" panose="020F0502020204030204" pitchFamily="34" charset="0"/>
                <a:cs typeface="Times New Roman" panose="02020603050405020304" pitchFamily="18" charset="0"/>
              </a:rPr>
              <a:t>(Cycle 2) – </a:t>
            </a:r>
            <a:r>
              <a:rPr lang="en-US" sz="2000" i="1" dirty="0">
                <a:solidFill>
                  <a:srgbClr val="7030A0"/>
                </a:solidFill>
                <a:latin typeface="Calibri" panose="020F0502020204030204" pitchFamily="34" charset="0"/>
                <a:ea typeface="Calibri" panose="020F0502020204030204" pitchFamily="34" charset="0"/>
                <a:cs typeface="Times New Roman" panose="02020603050405020304" pitchFamily="18" charset="0"/>
              </a:rPr>
              <a:t>Updated because project is ahead of schedule.</a:t>
            </a:r>
            <a:br>
              <a:rPr lang="en-US" sz="2000" b="1" dirty="0">
                <a:solidFill>
                  <a:srgbClr val="7030A0"/>
                </a:solidFill>
                <a:latin typeface="Calibri" panose="020F0502020204030204" pitchFamily="34" charset="0"/>
                <a:ea typeface="Calibri" panose="020F0502020204030204" pitchFamily="34" charset="0"/>
                <a:cs typeface="Times New Roman" panose="02020603050405020304" pitchFamily="18" charset="0"/>
              </a:rPr>
            </a:br>
            <a:r>
              <a:rPr lang="en-US" sz="2000" b="1" dirty="0">
                <a:latin typeface="Calibri" panose="020F0502020204030204" pitchFamily="34" charset="0"/>
                <a:ea typeface="Calibri" panose="020F0502020204030204" pitchFamily="34" charset="0"/>
                <a:cs typeface="Times New Roman" panose="02020603050405020304" pitchFamily="18" charset="0"/>
              </a:rPr>
              <a:t>Refactor and refine the proof of concept into a fully functioning version that is able to display professionally formatted and </a:t>
            </a:r>
            <a:r>
              <a:rPr lang="en-US" sz="2000"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real time </a:t>
            </a:r>
            <a:r>
              <a:rPr lang="en-US" sz="2000" b="1" dirty="0">
                <a:latin typeface="Calibri" panose="020F0502020204030204" pitchFamily="34" charset="0"/>
                <a:ea typeface="Calibri" panose="020F0502020204030204" pitchFamily="34" charset="0"/>
                <a:cs typeface="Times New Roman" panose="02020603050405020304" pitchFamily="18" charset="0"/>
              </a:rPr>
              <a:t>updates to the journals. </a:t>
            </a:r>
            <a:r>
              <a:rPr lang="en-US" sz="2000" i="1" dirty="0">
                <a:latin typeface="Calibri" panose="020F0502020204030204" pitchFamily="34" charset="0"/>
                <a:ea typeface="Calibri" panose="020F0502020204030204" pitchFamily="34" charset="0"/>
                <a:cs typeface="Times New Roman" panose="02020603050405020304" pitchFamily="18" charset="0"/>
              </a:rPr>
              <a:t>(publish to live site)</a:t>
            </a:r>
            <a:br>
              <a:rPr lang="en-US" sz="2000" b="1" dirty="0">
                <a:latin typeface="Calibri" panose="020F0502020204030204" pitchFamily="34" charset="0"/>
                <a:ea typeface="Calibri" panose="020F0502020204030204" pitchFamily="34" charset="0"/>
                <a:cs typeface="Times New Roman" panose="02020603050405020304" pitchFamily="18" charset="0"/>
              </a:rPr>
            </a:b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228600"/>
            <a:r>
              <a:rPr lang="en-US" sz="2000" b="1" dirty="0">
                <a:latin typeface="Calibri" panose="020F0502020204030204" pitchFamily="34" charset="0"/>
                <a:ea typeface="Calibri" panose="020F0502020204030204" pitchFamily="34" charset="0"/>
                <a:cs typeface="Times New Roman" panose="02020603050405020304" pitchFamily="18" charset="0"/>
              </a:rPr>
              <a:t>(Cycle 3) – Add interactive elements to the page and hyperlink functionality to the results. </a:t>
            </a:r>
            <a:r>
              <a:rPr lang="en-US" sz="2000" b="1" i="1" dirty="0">
                <a:latin typeface="Calibri" panose="020F0502020204030204" pitchFamily="34" charset="0"/>
                <a:ea typeface="Calibri" panose="020F0502020204030204" pitchFamily="34" charset="0"/>
                <a:cs typeface="Times New Roman" panose="02020603050405020304" pitchFamily="18" charset="0"/>
              </a:rPr>
              <a:t>Possibly begin co-op with 6b to merge journals into the chronology. </a:t>
            </a:r>
          </a:p>
          <a:p>
            <a:pPr marL="228600" marR="0">
              <a:spcBef>
                <a:spcPts val="0"/>
              </a:spcBef>
              <a:spcAft>
                <a:spcPts val="0"/>
              </a:spcAft>
            </a:pP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E55E6777-07D7-FE42-6B34-C7481963CE50}"/>
              </a:ext>
            </a:extLst>
          </p:cNvPr>
          <p:cNvSpPr>
            <a:spLocks noGrp="1"/>
          </p:cNvSpPr>
          <p:nvPr>
            <p:ph type="sldNum" sz="quarter" idx="12"/>
          </p:nvPr>
        </p:nvSpPr>
        <p:spPr/>
        <p:txBody>
          <a:bodyPr/>
          <a:lstStyle/>
          <a:p>
            <a:fld id="{19590046-DA73-4BBF-84B5-C08E6F75191A}" type="slidenum">
              <a:rPr lang="en-US" smtClean="0"/>
              <a:t>3</a:t>
            </a:fld>
            <a:endParaRPr lang="en-US"/>
          </a:p>
        </p:txBody>
      </p:sp>
    </p:spTree>
    <p:extLst>
      <p:ext uri="{BB962C8B-B14F-4D97-AF65-F5344CB8AC3E}">
        <p14:creationId xmlns:p14="http://schemas.microsoft.com/office/powerpoint/2010/main" val="4261589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0" y="0"/>
            <a:ext cx="12192020" cy="6858000"/>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User Stories</a:t>
            </a:r>
          </a:p>
        </p:txBody>
      </p:sp>
      <p:sp>
        <p:nvSpPr>
          <p:cNvPr id="2" name="Slide Number Placeholder 1">
            <a:extLst>
              <a:ext uri="{FF2B5EF4-FFF2-40B4-BE49-F238E27FC236}">
                <a16:creationId xmlns:a16="http://schemas.microsoft.com/office/drawing/2014/main" id="{899E4FF8-E02C-1C24-1B62-8BC5218C5911}"/>
              </a:ext>
            </a:extLst>
          </p:cNvPr>
          <p:cNvSpPr>
            <a:spLocks noGrp="1"/>
          </p:cNvSpPr>
          <p:nvPr>
            <p:ph type="sldNum" sz="quarter" idx="12"/>
          </p:nvPr>
        </p:nvSpPr>
        <p:spPr/>
        <p:txBody>
          <a:bodyPr/>
          <a:lstStyle/>
          <a:p>
            <a:fld id="{19590046-DA73-4BBF-84B5-C08E6F75191A}" type="slidenum">
              <a:rPr lang="en-US" smtClean="0"/>
              <a:t>4</a:t>
            </a:fld>
            <a:endParaRPr lang="en-US"/>
          </a:p>
        </p:txBody>
      </p:sp>
      <p:pic>
        <p:nvPicPr>
          <p:cNvPr id="13" name="Picture 12" descr="Graphical user interface, text, application, email&#10;&#10;Description automatically generated">
            <a:extLst>
              <a:ext uri="{FF2B5EF4-FFF2-40B4-BE49-F238E27FC236}">
                <a16:creationId xmlns:a16="http://schemas.microsoft.com/office/drawing/2014/main" id="{665A38F5-9A9D-2A8E-3E12-729B0AB359E0}"/>
              </a:ext>
            </a:extLst>
          </p:cNvPr>
          <p:cNvPicPr>
            <a:picLocks noChangeAspect="1"/>
          </p:cNvPicPr>
          <p:nvPr/>
        </p:nvPicPr>
        <p:blipFill>
          <a:blip r:embed="rId3"/>
          <a:stretch>
            <a:fillRect/>
          </a:stretch>
        </p:blipFill>
        <p:spPr>
          <a:xfrm>
            <a:off x="5869517" y="2320752"/>
            <a:ext cx="6161040" cy="3924280"/>
          </a:xfrm>
          <a:prstGeom prst="rect">
            <a:avLst/>
          </a:prstGeom>
        </p:spPr>
      </p:pic>
      <p:pic>
        <p:nvPicPr>
          <p:cNvPr id="15" name="Picture 14" descr="Table&#10;&#10;Description automatically generated">
            <a:extLst>
              <a:ext uri="{FF2B5EF4-FFF2-40B4-BE49-F238E27FC236}">
                <a16:creationId xmlns:a16="http://schemas.microsoft.com/office/drawing/2014/main" id="{DB756962-17A7-B967-6586-B1CF76679D09}"/>
              </a:ext>
            </a:extLst>
          </p:cNvPr>
          <p:cNvPicPr>
            <a:picLocks noChangeAspect="1"/>
          </p:cNvPicPr>
          <p:nvPr/>
        </p:nvPicPr>
        <p:blipFill>
          <a:blip r:embed="rId4"/>
          <a:stretch>
            <a:fillRect/>
          </a:stretch>
        </p:blipFill>
        <p:spPr>
          <a:xfrm>
            <a:off x="161443" y="1212445"/>
            <a:ext cx="5415159" cy="5238884"/>
          </a:xfrm>
          <a:prstGeom prst="rect">
            <a:avLst/>
          </a:prstGeom>
        </p:spPr>
      </p:pic>
    </p:spTree>
    <p:extLst>
      <p:ext uri="{BB962C8B-B14F-4D97-AF65-F5344CB8AC3E}">
        <p14:creationId xmlns:p14="http://schemas.microsoft.com/office/powerpoint/2010/main" val="23592277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923902" y="406671"/>
            <a:ext cx="6564086" cy="707886"/>
          </a:xfrm>
          <a:prstGeom prst="rect">
            <a:avLst/>
          </a:prstGeom>
          <a:noFill/>
        </p:spPr>
        <p:txBody>
          <a:bodyPr wrap="square" rtlCol="0">
            <a:spAutoFit/>
          </a:bodyPr>
          <a:lstStyle/>
          <a:p>
            <a:pPr algn="ctr"/>
            <a:r>
              <a:rPr lang="en-US" sz="4000" b="1" dirty="0"/>
              <a:t>Cycle 1 Intent:</a:t>
            </a:r>
          </a:p>
        </p:txBody>
      </p:sp>
      <p:sp>
        <p:nvSpPr>
          <p:cNvPr id="2" name="TextBox 1">
            <a:extLst>
              <a:ext uri="{FF2B5EF4-FFF2-40B4-BE49-F238E27FC236}">
                <a16:creationId xmlns:a16="http://schemas.microsoft.com/office/drawing/2014/main" id="{CFDB7955-FDF5-5CA3-CFE4-DA03C80122B1}"/>
              </a:ext>
            </a:extLst>
          </p:cNvPr>
          <p:cNvSpPr txBox="1"/>
          <p:nvPr/>
        </p:nvSpPr>
        <p:spPr>
          <a:xfrm>
            <a:off x="722810" y="1733520"/>
            <a:ext cx="10966270" cy="3816429"/>
          </a:xfrm>
          <a:prstGeom prst="rect">
            <a:avLst/>
          </a:prstGeom>
          <a:noFill/>
        </p:spPr>
        <p:txBody>
          <a:bodyPr wrap="square" rtlCol="0">
            <a:spAutoFit/>
          </a:bodyPr>
          <a:lstStyle/>
          <a:p>
            <a:pPr marL="228600" marR="0">
              <a:spcBef>
                <a:spcPts val="0"/>
              </a:spcBef>
              <a:spcAft>
                <a:spcPts val="0"/>
              </a:spcAft>
            </a:pPr>
            <a:r>
              <a:rPr lang="en-US" sz="2800" b="1" dirty="0">
                <a:effectLst/>
                <a:latin typeface="Calibri" panose="020F0502020204030204" pitchFamily="34" charset="0"/>
                <a:ea typeface="Calibri" panose="020F0502020204030204" pitchFamily="34" charset="0"/>
                <a:cs typeface="Times New Roman" panose="02020603050405020304" pitchFamily="18" charset="0"/>
              </a:rPr>
              <a:t>Design, develop, and provide a workin</a:t>
            </a:r>
            <a:r>
              <a:rPr lang="en-US" sz="2800" b="1" dirty="0">
                <a:latin typeface="Calibri" panose="020F0502020204030204" pitchFamily="34" charset="0"/>
                <a:ea typeface="Calibri" panose="020F0502020204030204" pitchFamily="34" charset="0"/>
                <a:cs typeface="Times New Roman" panose="02020603050405020304" pitchFamily="18" charset="0"/>
              </a:rPr>
              <a:t>g ‘</a:t>
            </a:r>
            <a:r>
              <a:rPr lang="en-US" sz="2800" b="1" u="sng" dirty="0">
                <a:latin typeface="Calibri" panose="020F0502020204030204" pitchFamily="34" charset="0"/>
                <a:ea typeface="Calibri" panose="020F0502020204030204" pitchFamily="34" charset="0"/>
                <a:cs typeface="Times New Roman" panose="02020603050405020304" pitchFamily="18" charset="0"/>
              </a:rPr>
              <a:t>proof of concept</a:t>
            </a:r>
            <a:r>
              <a:rPr lang="en-US" sz="2800" b="1" dirty="0">
                <a:latin typeface="Calibri" panose="020F0502020204030204" pitchFamily="34" charset="0"/>
                <a:ea typeface="Calibri" panose="020F0502020204030204" pitchFamily="34" charset="0"/>
                <a:cs typeface="Times New Roman" panose="02020603050405020304" pitchFamily="18" charset="0"/>
              </a:rPr>
              <a:t>’ that enable users to do the following:</a:t>
            </a:r>
          </a:p>
          <a:p>
            <a:pPr marL="228600" marR="0">
              <a:spcBef>
                <a:spcPts val="0"/>
              </a:spcBef>
              <a:spcAft>
                <a:spcPts val="0"/>
              </a:spcAft>
            </a:pPr>
            <a:endParaRPr lang="en-US" sz="2800" b="1" dirty="0">
              <a:latin typeface="Calibri" panose="020F0502020204030204" pitchFamily="34" charset="0"/>
              <a:ea typeface="Calibri" panose="020F0502020204030204" pitchFamily="34" charset="0"/>
              <a:cs typeface="Times New Roman" panose="02020603050405020304" pitchFamily="18" charset="0"/>
            </a:endParaRPr>
          </a:p>
          <a:p>
            <a:pPr marL="571500" marR="0" indent="-342900">
              <a:spcBef>
                <a:spcPts val="0"/>
              </a:spcBef>
              <a:spcAft>
                <a:spcPts val="0"/>
              </a:spcAft>
              <a:buAutoNum type="arabicPeriod"/>
            </a:pPr>
            <a:r>
              <a:rPr lang="en-US" sz="2800" b="1" dirty="0">
                <a:latin typeface="Calibri" panose="020F0502020204030204" pitchFamily="34" charset="0"/>
                <a:ea typeface="Calibri" panose="020F0502020204030204" pitchFamily="34" charset="0"/>
                <a:cs typeface="Times New Roman" panose="02020603050405020304" pitchFamily="18" charset="0"/>
              </a:rPr>
              <a:t>View all 1,878 journal entries by George Eliot.</a:t>
            </a:r>
            <a:br>
              <a:rPr lang="en-US" sz="2800" b="1" dirty="0">
                <a:latin typeface="Calibri" panose="020F0502020204030204" pitchFamily="34" charset="0"/>
                <a:ea typeface="Calibri" panose="020F0502020204030204" pitchFamily="34" charset="0"/>
                <a:cs typeface="Times New Roman" panose="02020603050405020304" pitchFamily="18" charset="0"/>
              </a:rPr>
            </a:br>
            <a:endParaRPr lang="en-US" sz="2800" b="1" dirty="0">
              <a:latin typeface="Calibri" panose="020F0502020204030204" pitchFamily="34" charset="0"/>
              <a:ea typeface="Calibri" panose="020F0502020204030204" pitchFamily="34" charset="0"/>
              <a:cs typeface="Times New Roman" panose="02020603050405020304" pitchFamily="18" charset="0"/>
            </a:endParaRPr>
          </a:p>
          <a:p>
            <a:pPr marL="571500" marR="0" indent="-342900">
              <a:spcBef>
                <a:spcPts val="0"/>
              </a:spcBef>
              <a:spcAft>
                <a:spcPts val="0"/>
              </a:spcAft>
              <a:buAutoNum type="arabicPeriod"/>
            </a:pPr>
            <a:r>
              <a:rPr lang="en-US" sz="2800" b="1" dirty="0">
                <a:effectLst/>
                <a:latin typeface="Calibri" panose="020F0502020204030204" pitchFamily="34" charset="0"/>
                <a:ea typeface="Calibri" panose="020F0502020204030204" pitchFamily="34" charset="0"/>
                <a:cs typeface="Times New Roman" panose="02020603050405020304" pitchFamily="18" charset="0"/>
              </a:rPr>
              <a:t>Search through the journal entries by keyword or date.</a:t>
            </a:r>
            <a:br>
              <a:rPr lang="en-US" sz="2800" b="1" dirty="0">
                <a:effectLst/>
                <a:latin typeface="Calibri" panose="020F0502020204030204" pitchFamily="34" charset="0"/>
                <a:ea typeface="Calibri" panose="020F0502020204030204" pitchFamily="34" charset="0"/>
                <a:cs typeface="Times New Roman" panose="02020603050405020304" pitchFamily="18" charset="0"/>
              </a:rPr>
            </a:br>
            <a:endParaRPr lang="en-US" sz="2800" b="1" dirty="0">
              <a:effectLst/>
              <a:latin typeface="Calibri" panose="020F0502020204030204" pitchFamily="34" charset="0"/>
              <a:ea typeface="Calibri" panose="020F0502020204030204" pitchFamily="34" charset="0"/>
              <a:cs typeface="Times New Roman" panose="02020603050405020304" pitchFamily="18" charset="0"/>
            </a:endParaRPr>
          </a:p>
          <a:p>
            <a:pPr marL="571500" marR="0" indent="-342900">
              <a:spcBef>
                <a:spcPts val="0"/>
              </a:spcBef>
              <a:spcAft>
                <a:spcPts val="0"/>
              </a:spcAft>
              <a:buAutoNum type="arabicPeriod"/>
            </a:pPr>
            <a:r>
              <a:rPr lang="en-US" sz="2800" b="1" dirty="0">
                <a:latin typeface="Calibri" panose="020F0502020204030204" pitchFamily="34" charset="0"/>
                <a:ea typeface="Calibri" panose="020F0502020204030204" pitchFamily="34" charset="0"/>
                <a:cs typeface="Times New Roman" panose="02020603050405020304" pitchFamily="18" charset="0"/>
              </a:rPr>
              <a:t>Display journals using table formatting. </a:t>
            </a:r>
            <a:br>
              <a:rPr lang="en-US" sz="1800" b="1" dirty="0">
                <a:effectLst/>
                <a:latin typeface="Calibri" panose="020F0502020204030204" pitchFamily="34" charset="0"/>
                <a:ea typeface="Calibri" panose="020F0502020204030204" pitchFamily="34" charset="0"/>
                <a:cs typeface="Times New Roman" panose="02020603050405020304" pitchFamily="18" charset="0"/>
              </a:rPr>
            </a:b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D8E3B175-A01E-3738-A64B-A8254CAE63C8}"/>
              </a:ext>
            </a:extLst>
          </p:cNvPr>
          <p:cNvSpPr>
            <a:spLocks noGrp="1"/>
          </p:cNvSpPr>
          <p:nvPr>
            <p:ph type="sldNum" sz="quarter" idx="12"/>
          </p:nvPr>
        </p:nvSpPr>
        <p:spPr/>
        <p:txBody>
          <a:bodyPr/>
          <a:lstStyle/>
          <a:p>
            <a:fld id="{19590046-DA73-4BBF-84B5-C08E6F75191A}" type="slidenum">
              <a:rPr lang="en-US" smtClean="0"/>
              <a:t>5</a:t>
            </a:fld>
            <a:endParaRPr lang="en-US"/>
          </a:p>
        </p:txBody>
      </p:sp>
    </p:spTree>
    <p:extLst>
      <p:ext uri="{BB962C8B-B14F-4D97-AF65-F5344CB8AC3E}">
        <p14:creationId xmlns:p14="http://schemas.microsoft.com/office/powerpoint/2010/main" val="162432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619102" y="339082"/>
            <a:ext cx="6564086" cy="707886"/>
          </a:xfrm>
          <a:prstGeom prst="rect">
            <a:avLst/>
          </a:prstGeom>
          <a:noFill/>
        </p:spPr>
        <p:txBody>
          <a:bodyPr wrap="square" rtlCol="0">
            <a:spAutoFit/>
          </a:bodyPr>
          <a:lstStyle/>
          <a:p>
            <a:pPr algn="ctr"/>
            <a:r>
              <a:rPr lang="en-US" sz="4000" b="1" dirty="0"/>
              <a:t>Cycle 1 Review</a:t>
            </a:r>
          </a:p>
        </p:txBody>
      </p:sp>
      <p:sp>
        <p:nvSpPr>
          <p:cNvPr id="3" name="TextBox 2">
            <a:extLst>
              <a:ext uri="{FF2B5EF4-FFF2-40B4-BE49-F238E27FC236}">
                <a16:creationId xmlns:a16="http://schemas.microsoft.com/office/drawing/2014/main" id="{A4D6339C-1A3D-1F1A-BAA7-5C1ECC9B5302}"/>
              </a:ext>
            </a:extLst>
          </p:cNvPr>
          <p:cNvSpPr txBox="1"/>
          <p:nvPr/>
        </p:nvSpPr>
        <p:spPr>
          <a:xfrm>
            <a:off x="74647" y="1458545"/>
            <a:ext cx="6054169" cy="5324535"/>
          </a:xfrm>
          <a:prstGeom prst="rect">
            <a:avLst/>
          </a:prstGeom>
          <a:noFill/>
        </p:spPr>
        <p:txBody>
          <a:bodyPr wrap="square">
            <a:spAutoFit/>
          </a:bodyPr>
          <a:lstStyle/>
          <a:p>
            <a:pPr marL="571500" marR="0" indent="-342900">
              <a:spcBef>
                <a:spcPts val="0"/>
              </a:spcBef>
              <a:spcAft>
                <a:spcPts val="0"/>
              </a:spcAft>
              <a:buFont typeface="Arial" panose="020B0604020202020204" pitchFamily="34" charset="0"/>
              <a:buChar char="•"/>
            </a:pPr>
            <a:r>
              <a:rPr lang="en-US" sz="2000" b="1" dirty="0">
                <a:latin typeface="Calibri" panose="020F0502020204030204" pitchFamily="34" charset="0"/>
                <a:ea typeface="Calibri" panose="020F0502020204030204" pitchFamily="34" charset="0"/>
                <a:cs typeface="Times New Roman" panose="02020603050405020304" pitchFamily="18" charset="0"/>
              </a:rPr>
              <a:t>Journal data was aggregated from a .csv file. This was originally simplified for a proof of concept and later substituted with the full working file. </a:t>
            </a:r>
            <a:br>
              <a:rPr lang="en-US" sz="2000" b="1" dirty="0">
                <a:latin typeface="Calibri" panose="020F0502020204030204" pitchFamily="34" charset="0"/>
                <a:ea typeface="Calibri" panose="020F0502020204030204" pitchFamily="34" charset="0"/>
                <a:cs typeface="Times New Roman" panose="02020603050405020304" pitchFamily="18" charset="0"/>
              </a:rPr>
            </a:b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571500" marR="0" indent="-342900">
              <a:spcBef>
                <a:spcPts val="0"/>
              </a:spcBef>
              <a:spcAft>
                <a:spcPts val="0"/>
              </a:spcAft>
              <a:buFont typeface="Arial" panose="020B0604020202020204" pitchFamily="34" charset="0"/>
              <a:buChar char="•"/>
            </a:pPr>
            <a:r>
              <a:rPr lang="en-US" sz="2000" b="1" dirty="0">
                <a:latin typeface="Calibri" panose="020F0502020204030204" pitchFamily="34" charset="0"/>
                <a:ea typeface="Calibri" panose="020F0502020204030204" pitchFamily="34" charset="0"/>
                <a:cs typeface="Times New Roman" panose="02020603050405020304" pitchFamily="18" charset="0"/>
              </a:rPr>
              <a:t>Formatting was the most challenging aspect, taking approximately 2 weeks to solve. </a:t>
            </a:r>
            <a:br>
              <a:rPr lang="en-US" sz="2000" b="1" dirty="0">
                <a:latin typeface="Calibri" panose="020F0502020204030204" pitchFamily="34" charset="0"/>
                <a:ea typeface="Calibri" panose="020F0502020204030204" pitchFamily="34" charset="0"/>
                <a:cs typeface="Times New Roman" panose="02020603050405020304" pitchFamily="18" charset="0"/>
              </a:rPr>
            </a:br>
            <a:r>
              <a:rPr lang="en-US" sz="2000" b="1" dirty="0">
                <a:latin typeface="Calibri" panose="020F0502020204030204" pitchFamily="34" charset="0"/>
                <a:ea typeface="Calibri" panose="020F0502020204030204" pitchFamily="34" charset="0"/>
                <a:cs typeface="Times New Roman" panose="02020603050405020304" pitchFamily="18" charset="0"/>
              </a:rPr>
              <a:t>(More on that later)</a:t>
            </a:r>
            <a:br>
              <a:rPr lang="en-US" sz="2000" b="1" dirty="0">
                <a:latin typeface="Calibri" panose="020F0502020204030204" pitchFamily="34" charset="0"/>
                <a:ea typeface="Calibri" panose="020F0502020204030204" pitchFamily="34" charset="0"/>
                <a:cs typeface="Times New Roman" panose="02020603050405020304" pitchFamily="18" charset="0"/>
              </a:rPr>
            </a:b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571500" marR="0" indent="-342900">
              <a:spcBef>
                <a:spcPts val="0"/>
              </a:spcBef>
              <a:spcAft>
                <a:spcPts val="0"/>
              </a:spcAft>
              <a:buFont typeface="Arial" panose="020B0604020202020204" pitchFamily="34" charset="0"/>
              <a:buChar char="•"/>
            </a:pPr>
            <a:r>
              <a:rPr lang="en-US" sz="2000" b="1" dirty="0">
                <a:latin typeface="Calibri" panose="020F0502020204030204" pitchFamily="34" charset="0"/>
                <a:ea typeface="Calibri" panose="020F0502020204030204" pitchFamily="34" charset="0"/>
                <a:cs typeface="Times New Roman" panose="02020603050405020304" pitchFamily="18" charset="0"/>
              </a:rPr>
              <a:t>While </a:t>
            </a:r>
            <a:r>
              <a:rPr lang="en-US" sz="2000" b="1" u="sng" dirty="0">
                <a:latin typeface="Calibri" panose="020F0502020204030204" pitchFamily="34" charset="0"/>
                <a:ea typeface="Calibri" panose="020F0502020204030204" pitchFamily="34" charset="0"/>
                <a:cs typeface="Times New Roman" panose="02020603050405020304" pitchFamily="18" charset="0"/>
              </a:rPr>
              <a:t>ahead of schedule</a:t>
            </a:r>
            <a:r>
              <a:rPr lang="en-US" sz="2000" b="1" dirty="0">
                <a:latin typeface="Calibri" panose="020F0502020204030204" pitchFamily="34" charset="0"/>
                <a:ea typeface="Calibri" panose="020F0502020204030204" pitchFamily="34" charset="0"/>
                <a:cs typeface="Times New Roman" panose="02020603050405020304" pitchFamily="18" charset="0"/>
              </a:rPr>
              <a:t>, search functionality was modified from a static search (button click) to live search, where search results update per character. </a:t>
            </a:r>
            <a:br>
              <a:rPr lang="en-US" sz="2000" b="1" dirty="0">
                <a:latin typeface="Calibri" panose="020F0502020204030204" pitchFamily="34" charset="0"/>
                <a:ea typeface="Calibri" panose="020F0502020204030204" pitchFamily="34" charset="0"/>
                <a:cs typeface="Times New Roman" panose="02020603050405020304" pitchFamily="18" charset="0"/>
              </a:rPr>
            </a:b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571500" marR="0" indent="-342900">
              <a:spcBef>
                <a:spcPts val="0"/>
              </a:spcBef>
              <a:spcAft>
                <a:spcPts val="0"/>
              </a:spcAft>
              <a:buFont typeface="Arial" panose="020B0604020202020204" pitchFamily="34" charset="0"/>
              <a:buChar char="•"/>
            </a:pPr>
            <a:r>
              <a:rPr lang="en-US" sz="2000" b="1" dirty="0">
                <a:latin typeface="Calibri" panose="020F0502020204030204" pitchFamily="34" charset="0"/>
                <a:ea typeface="Calibri" panose="020F0502020204030204" pitchFamily="34" charset="0"/>
                <a:cs typeface="Times New Roman" panose="02020603050405020304" pitchFamily="18" charset="0"/>
              </a:rPr>
              <a:t>Color was also added to the table and search field for a more appealing view. </a:t>
            </a:r>
            <a:br>
              <a:rPr lang="en-US" sz="2000" b="1" dirty="0">
                <a:latin typeface="Calibri" panose="020F0502020204030204" pitchFamily="34" charset="0"/>
                <a:ea typeface="Calibri" panose="020F0502020204030204" pitchFamily="34" charset="0"/>
                <a:cs typeface="Times New Roman" panose="02020603050405020304" pitchFamily="18" charset="0"/>
              </a:rPr>
            </a:b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endParaRPr lang="en-US" sz="2000" b="1" dirty="0">
              <a:latin typeface="Calibri" panose="020F0502020204030204" pitchFamily="34" charset="0"/>
              <a:ea typeface="Calibri" panose="020F0502020204030204" pitchFamily="34" charset="0"/>
              <a:cs typeface="Times New Roman" panose="02020603050405020304" pitchFamily="18" charset="0"/>
            </a:endParaRPr>
          </a:p>
          <a:p>
            <a:pPr marL="228600" marR="0">
              <a:spcBef>
                <a:spcPts val="0"/>
              </a:spcBef>
              <a:spcAft>
                <a:spcPts val="0"/>
              </a:spcAft>
            </a:pPr>
            <a:endParaRPr lang="en-US" sz="2000"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4A3004E3-6657-FE41-4AC1-A27EE3CC788B}"/>
              </a:ext>
            </a:extLst>
          </p:cNvPr>
          <p:cNvSpPr txBox="1"/>
          <p:nvPr/>
        </p:nvSpPr>
        <p:spPr>
          <a:xfrm>
            <a:off x="6401559" y="4526698"/>
            <a:ext cx="2658700" cy="369332"/>
          </a:xfrm>
          <a:prstGeom prst="rect">
            <a:avLst/>
          </a:prstGeom>
          <a:noFill/>
        </p:spPr>
        <p:txBody>
          <a:bodyPr wrap="square">
            <a:spAutoFit/>
          </a:bodyPr>
          <a:lstStyle/>
          <a:p>
            <a:r>
              <a:rPr lang="en-US" b="1" dirty="0">
                <a:solidFill>
                  <a:srgbClr val="002060"/>
                </a:solidFill>
                <a:hlinkClick r:id="rId3">
                  <a:extLst>
                    <a:ext uri="{A12FA001-AC4F-418D-AE19-62706E023703}">
                      <ahyp:hlinkClr xmlns:ahyp="http://schemas.microsoft.com/office/drawing/2018/hyperlinkcolor" val="tx"/>
                    </a:ext>
                  </a:extLst>
                </a:hlinkClick>
              </a:rPr>
              <a:t>Collections GH Page</a:t>
            </a:r>
            <a:endParaRPr lang="en-US" b="1" dirty="0">
              <a:solidFill>
                <a:srgbClr val="002060"/>
              </a:solidFill>
            </a:endParaRPr>
          </a:p>
        </p:txBody>
      </p:sp>
      <p:sp>
        <p:nvSpPr>
          <p:cNvPr id="2" name="Slide Number Placeholder 1">
            <a:extLst>
              <a:ext uri="{FF2B5EF4-FFF2-40B4-BE49-F238E27FC236}">
                <a16:creationId xmlns:a16="http://schemas.microsoft.com/office/drawing/2014/main" id="{BC4B70FD-DE28-A82B-AC1B-DE113399D7FE}"/>
              </a:ext>
            </a:extLst>
          </p:cNvPr>
          <p:cNvSpPr>
            <a:spLocks noGrp="1"/>
          </p:cNvSpPr>
          <p:nvPr>
            <p:ph type="sldNum" sz="quarter" idx="12"/>
          </p:nvPr>
        </p:nvSpPr>
        <p:spPr/>
        <p:txBody>
          <a:bodyPr/>
          <a:lstStyle/>
          <a:p>
            <a:fld id="{19590046-DA73-4BBF-84B5-C08E6F75191A}" type="slidenum">
              <a:rPr lang="en-US" smtClean="0"/>
              <a:t>6</a:t>
            </a:fld>
            <a:endParaRPr lang="en-US"/>
          </a:p>
        </p:txBody>
      </p:sp>
      <p:pic>
        <p:nvPicPr>
          <p:cNvPr id="7" name="Picture 6" descr="Graphical user interface, text, application&#10;&#10;Description automatically generated">
            <a:extLst>
              <a:ext uri="{FF2B5EF4-FFF2-40B4-BE49-F238E27FC236}">
                <a16:creationId xmlns:a16="http://schemas.microsoft.com/office/drawing/2014/main" id="{A136BE9A-B6F1-0FF4-6D75-2E7507290796}"/>
              </a:ext>
            </a:extLst>
          </p:cNvPr>
          <p:cNvPicPr>
            <a:picLocks noChangeAspect="1"/>
          </p:cNvPicPr>
          <p:nvPr/>
        </p:nvPicPr>
        <p:blipFill>
          <a:blip r:embed="rId4"/>
          <a:stretch>
            <a:fillRect/>
          </a:stretch>
        </p:blipFill>
        <p:spPr>
          <a:xfrm>
            <a:off x="6401560" y="2594863"/>
            <a:ext cx="5517696" cy="1931835"/>
          </a:xfrm>
          <a:prstGeom prst="rect">
            <a:avLst/>
          </a:prstGeom>
        </p:spPr>
      </p:pic>
      <p:sp>
        <p:nvSpPr>
          <p:cNvPr id="8" name="TextBox 7">
            <a:extLst>
              <a:ext uri="{FF2B5EF4-FFF2-40B4-BE49-F238E27FC236}">
                <a16:creationId xmlns:a16="http://schemas.microsoft.com/office/drawing/2014/main" id="{3011313D-0978-C9C7-9767-A59FAF52A43C}"/>
              </a:ext>
            </a:extLst>
          </p:cNvPr>
          <p:cNvSpPr txBox="1"/>
          <p:nvPr/>
        </p:nvSpPr>
        <p:spPr>
          <a:xfrm>
            <a:off x="6325769" y="2242512"/>
            <a:ext cx="4189352" cy="369332"/>
          </a:xfrm>
          <a:prstGeom prst="rect">
            <a:avLst/>
          </a:prstGeom>
          <a:noFill/>
        </p:spPr>
        <p:txBody>
          <a:bodyPr wrap="none" rtlCol="0">
            <a:spAutoFit/>
          </a:bodyPr>
          <a:lstStyle/>
          <a:p>
            <a:r>
              <a:rPr lang="en-US" dirty="0"/>
              <a:t>.csv file containing all 1,878 journal entries. </a:t>
            </a:r>
          </a:p>
        </p:txBody>
      </p:sp>
    </p:spTree>
    <p:extLst>
      <p:ext uri="{BB962C8B-B14F-4D97-AF65-F5344CB8AC3E}">
        <p14:creationId xmlns:p14="http://schemas.microsoft.com/office/powerpoint/2010/main" val="601397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0" y="11"/>
            <a:ext cx="12192000" cy="6857989"/>
          </a:xfrm>
          <a:prstGeom prst="rect">
            <a:avLst/>
          </a:prstGeom>
        </p:spPr>
      </p:pic>
      <p:sp>
        <p:nvSpPr>
          <p:cNvPr id="2" name="Slide Number Placeholder 1">
            <a:extLst>
              <a:ext uri="{FF2B5EF4-FFF2-40B4-BE49-F238E27FC236}">
                <a16:creationId xmlns:a16="http://schemas.microsoft.com/office/drawing/2014/main" id="{BC4B70FD-DE28-A82B-AC1B-DE113399D7FE}"/>
              </a:ext>
            </a:extLst>
          </p:cNvPr>
          <p:cNvSpPr>
            <a:spLocks noGrp="1"/>
          </p:cNvSpPr>
          <p:nvPr>
            <p:ph type="sldNum" sz="quarter" idx="12"/>
          </p:nvPr>
        </p:nvSpPr>
        <p:spPr/>
        <p:txBody>
          <a:bodyPr/>
          <a:lstStyle/>
          <a:p>
            <a:fld id="{19590046-DA73-4BBF-84B5-C08E6F75191A}" type="slidenum">
              <a:rPr lang="en-US" smtClean="0"/>
              <a:t>7</a:t>
            </a:fld>
            <a:endParaRPr lang="en-US"/>
          </a:p>
        </p:txBody>
      </p:sp>
      <p:pic>
        <p:nvPicPr>
          <p:cNvPr id="9" name="Picture 8" descr="Graphical user interface&#10;&#10;Description automatically generated">
            <a:extLst>
              <a:ext uri="{FF2B5EF4-FFF2-40B4-BE49-F238E27FC236}">
                <a16:creationId xmlns:a16="http://schemas.microsoft.com/office/drawing/2014/main" id="{8755D263-36FF-0CF2-2641-4F0531210BFE}"/>
              </a:ext>
            </a:extLst>
          </p:cNvPr>
          <p:cNvPicPr>
            <a:picLocks noChangeAspect="1"/>
          </p:cNvPicPr>
          <p:nvPr/>
        </p:nvPicPr>
        <p:blipFill>
          <a:blip r:embed="rId3"/>
          <a:stretch>
            <a:fillRect/>
          </a:stretch>
        </p:blipFill>
        <p:spPr>
          <a:xfrm>
            <a:off x="6288736" y="1172990"/>
            <a:ext cx="5630520" cy="5321417"/>
          </a:xfrm>
          <a:prstGeom prst="rect">
            <a:avLst/>
          </a:prstGeom>
        </p:spPr>
      </p:pic>
      <p:pic>
        <p:nvPicPr>
          <p:cNvPr id="12" name="Picture 11" descr="Graphical user interface&#10;&#10;Description automatically generated with medium confidence">
            <a:extLst>
              <a:ext uri="{FF2B5EF4-FFF2-40B4-BE49-F238E27FC236}">
                <a16:creationId xmlns:a16="http://schemas.microsoft.com/office/drawing/2014/main" id="{8AA9B800-F8C4-E9F9-5114-84D832ED3CA7}"/>
              </a:ext>
            </a:extLst>
          </p:cNvPr>
          <p:cNvPicPr>
            <a:picLocks noChangeAspect="1"/>
          </p:cNvPicPr>
          <p:nvPr/>
        </p:nvPicPr>
        <p:blipFill>
          <a:blip r:embed="rId4"/>
          <a:stretch>
            <a:fillRect/>
          </a:stretch>
        </p:blipFill>
        <p:spPr>
          <a:xfrm>
            <a:off x="141515" y="1260565"/>
            <a:ext cx="5761751" cy="4336868"/>
          </a:xfrm>
          <a:prstGeom prst="rect">
            <a:avLst/>
          </a:prstGeom>
        </p:spPr>
      </p:pic>
      <p:sp>
        <p:nvSpPr>
          <p:cNvPr id="13" name="TextBox 12">
            <a:extLst>
              <a:ext uri="{FF2B5EF4-FFF2-40B4-BE49-F238E27FC236}">
                <a16:creationId xmlns:a16="http://schemas.microsoft.com/office/drawing/2014/main" id="{F97CA358-7751-37CA-BF34-BB02FF3E0E82}"/>
              </a:ext>
            </a:extLst>
          </p:cNvPr>
          <p:cNvSpPr txBox="1"/>
          <p:nvPr/>
        </p:nvSpPr>
        <p:spPr>
          <a:xfrm>
            <a:off x="141515" y="804147"/>
            <a:ext cx="4675382" cy="369332"/>
          </a:xfrm>
          <a:prstGeom prst="rect">
            <a:avLst/>
          </a:prstGeom>
          <a:noFill/>
        </p:spPr>
        <p:txBody>
          <a:bodyPr wrap="none" rtlCol="0">
            <a:spAutoFit/>
          </a:bodyPr>
          <a:lstStyle/>
          <a:p>
            <a:r>
              <a:rPr lang="en-US" b="1" dirty="0"/>
              <a:t>Original Proof of Concept (*with formatting bug)</a:t>
            </a:r>
          </a:p>
        </p:txBody>
      </p:sp>
      <p:sp>
        <p:nvSpPr>
          <p:cNvPr id="14" name="TextBox 13">
            <a:extLst>
              <a:ext uri="{FF2B5EF4-FFF2-40B4-BE49-F238E27FC236}">
                <a16:creationId xmlns:a16="http://schemas.microsoft.com/office/drawing/2014/main" id="{93A08481-6259-0C0E-993E-49131571DB27}"/>
              </a:ext>
            </a:extLst>
          </p:cNvPr>
          <p:cNvSpPr txBox="1"/>
          <p:nvPr/>
        </p:nvSpPr>
        <p:spPr>
          <a:xfrm>
            <a:off x="6271523" y="728952"/>
            <a:ext cx="3608232" cy="369332"/>
          </a:xfrm>
          <a:prstGeom prst="rect">
            <a:avLst/>
          </a:prstGeom>
          <a:noFill/>
        </p:spPr>
        <p:txBody>
          <a:bodyPr wrap="none" rtlCol="0">
            <a:spAutoFit/>
          </a:bodyPr>
          <a:lstStyle/>
          <a:p>
            <a:r>
              <a:rPr lang="en-US" b="1" dirty="0"/>
              <a:t>Updated Version (*</a:t>
            </a:r>
            <a:r>
              <a:rPr lang="en-US" b="1" u="sng" dirty="0"/>
              <a:t>ahead of schedule</a:t>
            </a:r>
            <a:r>
              <a:rPr lang="en-US" b="1" dirty="0"/>
              <a:t>)</a:t>
            </a:r>
          </a:p>
        </p:txBody>
      </p:sp>
      <p:cxnSp>
        <p:nvCxnSpPr>
          <p:cNvPr id="16" name="Straight Arrow Connector 15">
            <a:extLst>
              <a:ext uri="{FF2B5EF4-FFF2-40B4-BE49-F238E27FC236}">
                <a16:creationId xmlns:a16="http://schemas.microsoft.com/office/drawing/2014/main" id="{0B684D93-76F5-7F75-0A0D-CB5776AFEE84}"/>
              </a:ext>
            </a:extLst>
          </p:cNvPr>
          <p:cNvCxnSpPr>
            <a:cxnSpLocks/>
          </p:cNvCxnSpPr>
          <p:nvPr/>
        </p:nvCxnSpPr>
        <p:spPr>
          <a:xfrm>
            <a:off x="2479206" y="4582832"/>
            <a:ext cx="374163" cy="1471021"/>
          </a:xfrm>
          <a:prstGeom prst="straightConnector1">
            <a:avLst/>
          </a:prstGeom>
          <a:ln w="47625">
            <a:solidFill>
              <a:srgbClr val="FF0000"/>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CE714486-3660-5A48-CB21-6B50100D6909}"/>
              </a:ext>
            </a:extLst>
          </p:cNvPr>
          <p:cNvSpPr txBox="1"/>
          <p:nvPr/>
        </p:nvSpPr>
        <p:spPr>
          <a:xfrm>
            <a:off x="908455" y="6086594"/>
            <a:ext cx="3908442" cy="369332"/>
          </a:xfrm>
          <a:prstGeom prst="rect">
            <a:avLst/>
          </a:prstGeom>
          <a:noFill/>
        </p:spPr>
        <p:txBody>
          <a:bodyPr wrap="none" rtlCol="0">
            <a:spAutoFit/>
          </a:bodyPr>
          <a:lstStyle/>
          <a:p>
            <a:r>
              <a:rPr lang="en-US" b="1" dirty="0"/>
              <a:t>Formatting issue caused by /n in .csv file</a:t>
            </a:r>
          </a:p>
        </p:txBody>
      </p:sp>
    </p:spTree>
    <p:extLst>
      <p:ext uri="{BB962C8B-B14F-4D97-AF65-F5344CB8AC3E}">
        <p14:creationId xmlns:p14="http://schemas.microsoft.com/office/powerpoint/2010/main" val="4046699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0" y="11"/>
            <a:ext cx="12192000" cy="6857989"/>
          </a:xfrm>
          <a:prstGeom prst="rect">
            <a:avLst/>
          </a:prstGeom>
        </p:spPr>
      </p:pic>
      <p:sp>
        <p:nvSpPr>
          <p:cNvPr id="2" name="Slide Number Placeholder 1">
            <a:extLst>
              <a:ext uri="{FF2B5EF4-FFF2-40B4-BE49-F238E27FC236}">
                <a16:creationId xmlns:a16="http://schemas.microsoft.com/office/drawing/2014/main" id="{BC4B70FD-DE28-A82B-AC1B-DE113399D7FE}"/>
              </a:ext>
            </a:extLst>
          </p:cNvPr>
          <p:cNvSpPr>
            <a:spLocks noGrp="1"/>
          </p:cNvSpPr>
          <p:nvPr>
            <p:ph type="sldNum" sz="quarter" idx="12"/>
          </p:nvPr>
        </p:nvSpPr>
        <p:spPr/>
        <p:txBody>
          <a:bodyPr/>
          <a:lstStyle/>
          <a:p>
            <a:fld id="{19590046-DA73-4BBF-84B5-C08E6F75191A}" type="slidenum">
              <a:rPr lang="en-US" smtClean="0"/>
              <a:t>8</a:t>
            </a:fld>
            <a:endParaRPr lang="en-US"/>
          </a:p>
        </p:txBody>
      </p:sp>
      <p:pic>
        <p:nvPicPr>
          <p:cNvPr id="5" name="Picture 4" descr="Graphical user interface, text, application&#10;&#10;Description automatically generated">
            <a:extLst>
              <a:ext uri="{FF2B5EF4-FFF2-40B4-BE49-F238E27FC236}">
                <a16:creationId xmlns:a16="http://schemas.microsoft.com/office/drawing/2014/main" id="{EAAF9C6E-9735-0E9E-FCE7-41E500F3C43E}"/>
              </a:ext>
            </a:extLst>
          </p:cNvPr>
          <p:cNvPicPr>
            <a:picLocks noChangeAspect="1"/>
          </p:cNvPicPr>
          <p:nvPr/>
        </p:nvPicPr>
        <p:blipFill>
          <a:blip r:embed="rId3"/>
          <a:stretch>
            <a:fillRect/>
          </a:stretch>
        </p:blipFill>
        <p:spPr>
          <a:xfrm>
            <a:off x="76120" y="320564"/>
            <a:ext cx="5570336" cy="1632934"/>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C7A8343D-9CC1-5078-ED18-799E3D75985F}"/>
              </a:ext>
            </a:extLst>
          </p:cNvPr>
          <p:cNvPicPr>
            <a:picLocks noChangeAspect="1"/>
          </p:cNvPicPr>
          <p:nvPr/>
        </p:nvPicPr>
        <p:blipFill>
          <a:blip r:embed="rId4"/>
          <a:stretch>
            <a:fillRect/>
          </a:stretch>
        </p:blipFill>
        <p:spPr>
          <a:xfrm>
            <a:off x="79418" y="2589851"/>
            <a:ext cx="5415689" cy="4020306"/>
          </a:xfrm>
          <a:prstGeom prst="rect">
            <a:avLst/>
          </a:prstGeom>
        </p:spPr>
      </p:pic>
      <p:pic>
        <p:nvPicPr>
          <p:cNvPr id="10" name="Picture 9" descr="Graphical user interface&#10;&#10;Description automatically generated">
            <a:extLst>
              <a:ext uri="{FF2B5EF4-FFF2-40B4-BE49-F238E27FC236}">
                <a16:creationId xmlns:a16="http://schemas.microsoft.com/office/drawing/2014/main" id="{3235B59B-443F-41CA-1B72-8D8F9680C2E1}"/>
              </a:ext>
            </a:extLst>
          </p:cNvPr>
          <p:cNvPicPr>
            <a:picLocks noChangeAspect="1"/>
          </p:cNvPicPr>
          <p:nvPr/>
        </p:nvPicPr>
        <p:blipFill>
          <a:blip r:embed="rId5"/>
          <a:stretch>
            <a:fillRect/>
          </a:stretch>
        </p:blipFill>
        <p:spPr>
          <a:xfrm>
            <a:off x="6035300" y="812598"/>
            <a:ext cx="5767856" cy="5451213"/>
          </a:xfrm>
          <a:prstGeom prst="rect">
            <a:avLst/>
          </a:prstGeom>
        </p:spPr>
      </p:pic>
      <p:cxnSp>
        <p:nvCxnSpPr>
          <p:cNvPr id="11" name="Straight Arrow Connector 10">
            <a:extLst>
              <a:ext uri="{FF2B5EF4-FFF2-40B4-BE49-F238E27FC236}">
                <a16:creationId xmlns:a16="http://schemas.microsoft.com/office/drawing/2014/main" id="{95B44D51-C7C8-1BAB-05E3-4B9AF6837567}"/>
              </a:ext>
            </a:extLst>
          </p:cNvPr>
          <p:cNvCxnSpPr>
            <a:cxnSpLocks/>
          </p:cNvCxnSpPr>
          <p:nvPr/>
        </p:nvCxnSpPr>
        <p:spPr>
          <a:xfrm flipH="1" flipV="1">
            <a:off x="388844" y="943226"/>
            <a:ext cx="1335453" cy="1538717"/>
          </a:xfrm>
          <a:prstGeom prst="straightConnector1">
            <a:avLst/>
          </a:prstGeom>
          <a:ln w="47625">
            <a:solidFill>
              <a:srgbClr val="FF0000"/>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7E4FD1A-A81C-C110-F9DD-62E37CD046F4}"/>
              </a:ext>
            </a:extLst>
          </p:cNvPr>
          <p:cNvCxnSpPr>
            <a:cxnSpLocks/>
          </p:cNvCxnSpPr>
          <p:nvPr/>
        </p:nvCxnSpPr>
        <p:spPr>
          <a:xfrm flipH="1">
            <a:off x="1227909" y="3727269"/>
            <a:ext cx="4946468" cy="1436914"/>
          </a:xfrm>
          <a:prstGeom prst="straightConnector1">
            <a:avLst/>
          </a:prstGeom>
          <a:ln w="47625">
            <a:solidFill>
              <a:srgbClr val="FF0000"/>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DB0E8C0F-E1DD-E14A-D79E-E876BB7DDE49}"/>
              </a:ext>
            </a:extLst>
          </p:cNvPr>
          <p:cNvSpPr txBox="1"/>
          <p:nvPr/>
        </p:nvSpPr>
        <p:spPr>
          <a:xfrm>
            <a:off x="6655460" y="-33379"/>
            <a:ext cx="4196609" cy="707886"/>
          </a:xfrm>
          <a:prstGeom prst="rect">
            <a:avLst/>
          </a:prstGeom>
          <a:noFill/>
        </p:spPr>
        <p:txBody>
          <a:bodyPr wrap="square" rtlCol="0">
            <a:spAutoFit/>
          </a:bodyPr>
          <a:lstStyle/>
          <a:p>
            <a:pPr algn="ctr"/>
            <a:r>
              <a:rPr lang="en-US" sz="4000" b="1" dirty="0"/>
              <a:t>Design Flow</a:t>
            </a:r>
          </a:p>
        </p:txBody>
      </p:sp>
    </p:spTree>
    <p:extLst>
      <p:ext uri="{BB962C8B-B14F-4D97-AF65-F5344CB8AC3E}">
        <p14:creationId xmlns:p14="http://schemas.microsoft.com/office/powerpoint/2010/main" val="2713655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3">
            <a:extLst>
              <a:ext uri="{FF2B5EF4-FFF2-40B4-BE49-F238E27FC236}">
                <a16:creationId xmlns:a16="http://schemas.microsoft.com/office/drawing/2014/main" id="{9EB54D17-3792-403D-9127-495845021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1" name="Rectangle 25">
            <a:extLst>
              <a:ext uri="{FF2B5EF4-FFF2-40B4-BE49-F238E27FC236}">
                <a16:creationId xmlns:a16="http://schemas.microsoft.com/office/drawing/2014/main" id="{05FB7726-C6A8-44D0-B179-A65DE454D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marble with brown and aqua colors">
            <a:extLst>
              <a:ext uri="{FF2B5EF4-FFF2-40B4-BE49-F238E27FC236}">
                <a16:creationId xmlns:a16="http://schemas.microsoft.com/office/drawing/2014/main" id="{63279B2C-585A-7624-3254-55476340AAEE}"/>
              </a:ext>
            </a:extLst>
          </p:cNvPr>
          <p:cNvPicPr>
            <a:picLocks noChangeAspect="1"/>
          </p:cNvPicPr>
          <p:nvPr/>
        </p:nvPicPr>
        <p:blipFill rotWithShape="1">
          <a:blip r:embed="rId2">
            <a:alphaModFix amt="50000"/>
          </a:blip>
          <a:srcRect t="5410" b="15365"/>
          <a:stretch/>
        </p:blipFill>
        <p:spPr>
          <a:xfrm>
            <a:off x="1" y="10"/>
            <a:ext cx="12192000" cy="6857989"/>
          </a:xfrm>
          <a:prstGeom prst="rect">
            <a:avLst/>
          </a:prstGeom>
        </p:spPr>
      </p:pic>
      <p:sp>
        <p:nvSpPr>
          <p:cNvPr id="5" name="TextBox 4">
            <a:extLst>
              <a:ext uri="{FF2B5EF4-FFF2-40B4-BE49-F238E27FC236}">
                <a16:creationId xmlns:a16="http://schemas.microsoft.com/office/drawing/2014/main" id="{DA751200-7626-5B07-140A-17F75A0F90DE}"/>
              </a:ext>
            </a:extLst>
          </p:cNvPr>
          <p:cNvSpPr txBox="1"/>
          <p:nvPr/>
        </p:nvSpPr>
        <p:spPr>
          <a:xfrm>
            <a:off x="2619102" y="339082"/>
            <a:ext cx="6564086" cy="707886"/>
          </a:xfrm>
          <a:prstGeom prst="rect">
            <a:avLst/>
          </a:prstGeom>
          <a:noFill/>
        </p:spPr>
        <p:txBody>
          <a:bodyPr wrap="square" rtlCol="0">
            <a:spAutoFit/>
          </a:bodyPr>
          <a:lstStyle/>
          <a:p>
            <a:pPr algn="ctr"/>
            <a:r>
              <a:rPr lang="en-US" sz="4000" b="1" dirty="0"/>
              <a:t>Coding Platform</a:t>
            </a:r>
          </a:p>
        </p:txBody>
      </p:sp>
      <p:sp>
        <p:nvSpPr>
          <p:cNvPr id="3" name="TextBox 2">
            <a:extLst>
              <a:ext uri="{FF2B5EF4-FFF2-40B4-BE49-F238E27FC236}">
                <a16:creationId xmlns:a16="http://schemas.microsoft.com/office/drawing/2014/main" id="{A4D6339C-1A3D-1F1A-BAA7-5C1ECC9B5302}"/>
              </a:ext>
            </a:extLst>
          </p:cNvPr>
          <p:cNvSpPr txBox="1"/>
          <p:nvPr/>
        </p:nvSpPr>
        <p:spPr>
          <a:xfrm>
            <a:off x="-224790" y="1097763"/>
            <a:ext cx="6054169" cy="400110"/>
          </a:xfrm>
          <a:prstGeom prst="rect">
            <a:avLst/>
          </a:prstGeom>
          <a:noFill/>
        </p:spPr>
        <p:txBody>
          <a:bodyPr wrap="square">
            <a:spAutoFit/>
          </a:bodyPr>
          <a:lstStyle/>
          <a:p>
            <a:pPr marL="228600" marR="0">
              <a:spcBef>
                <a:spcPts val="0"/>
              </a:spcBef>
              <a:spcAft>
                <a:spcPts val="0"/>
              </a:spcAft>
            </a:pPr>
            <a:r>
              <a:rPr lang="en-US" sz="2000" dirty="0" err="1">
                <a:latin typeface="Calibri" panose="020F0502020204030204" pitchFamily="34" charset="0"/>
                <a:ea typeface="Calibri" panose="020F0502020204030204" pitchFamily="34" charset="0"/>
                <a:cs typeface="Times New Roman" panose="02020603050405020304" pitchFamily="18" charset="0"/>
              </a:rPr>
              <a:t>Replit.com</a:t>
            </a:r>
            <a:r>
              <a:rPr lang="en-US" sz="2000" dirty="0">
                <a:latin typeface="Calibri" panose="020F0502020204030204" pitchFamily="34" charset="0"/>
                <a:ea typeface="Calibri" panose="020F0502020204030204" pitchFamily="34" charset="0"/>
                <a:cs typeface="Times New Roman" panose="02020603050405020304" pitchFamily="18" charset="0"/>
              </a:rPr>
              <a:t> playground to see code before merger. </a:t>
            </a:r>
          </a:p>
        </p:txBody>
      </p:sp>
      <p:sp>
        <p:nvSpPr>
          <p:cNvPr id="2" name="Slide Number Placeholder 1">
            <a:extLst>
              <a:ext uri="{FF2B5EF4-FFF2-40B4-BE49-F238E27FC236}">
                <a16:creationId xmlns:a16="http://schemas.microsoft.com/office/drawing/2014/main" id="{BC4B70FD-DE28-A82B-AC1B-DE113399D7FE}"/>
              </a:ext>
            </a:extLst>
          </p:cNvPr>
          <p:cNvSpPr>
            <a:spLocks noGrp="1"/>
          </p:cNvSpPr>
          <p:nvPr>
            <p:ph type="sldNum" sz="quarter" idx="12"/>
          </p:nvPr>
        </p:nvSpPr>
        <p:spPr/>
        <p:txBody>
          <a:bodyPr/>
          <a:lstStyle/>
          <a:p>
            <a:fld id="{19590046-DA73-4BBF-84B5-C08E6F75191A}" type="slidenum">
              <a:rPr lang="en-US" b="1" smtClean="0"/>
              <a:t>9</a:t>
            </a:fld>
            <a:endParaRPr lang="en-US" b="1"/>
          </a:p>
        </p:txBody>
      </p:sp>
      <p:pic>
        <p:nvPicPr>
          <p:cNvPr id="12" name="Picture 11" descr="Graphical user interface, text, application&#10;&#10;Description automatically generated">
            <a:extLst>
              <a:ext uri="{FF2B5EF4-FFF2-40B4-BE49-F238E27FC236}">
                <a16:creationId xmlns:a16="http://schemas.microsoft.com/office/drawing/2014/main" id="{B747C790-70D9-E3A1-EE8F-AEEC5E346316}"/>
              </a:ext>
            </a:extLst>
          </p:cNvPr>
          <p:cNvPicPr>
            <a:picLocks noChangeAspect="1"/>
          </p:cNvPicPr>
          <p:nvPr/>
        </p:nvPicPr>
        <p:blipFill>
          <a:blip r:embed="rId3"/>
          <a:stretch>
            <a:fillRect/>
          </a:stretch>
        </p:blipFill>
        <p:spPr>
          <a:xfrm>
            <a:off x="97427" y="1447129"/>
            <a:ext cx="6755674" cy="3963741"/>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38B79EC5-27EF-28B6-B007-63293257C022}"/>
              </a:ext>
            </a:extLst>
          </p:cNvPr>
          <p:cNvPicPr>
            <a:picLocks noChangeAspect="1"/>
          </p:cNvPicPr>
          <p:nvPr/>
        </p:nvPicPr>
        <p:blipFill>
          <a:blip r:embed="rId4"/>
          <a:stretch>
            <a:fillRect/>
          </a:stretch>
        </p:blipFill>
        <p:spPr>
          <a:xfrm>
            <a:off x="5920682" y="2783236"/>
            <a:ext cx="5998574" cy="4031498"/>
          </a:xfrm>
          <a:prstGeom prst="rect">
            <a:avLst/>
          </a:prstGeom>
        </p:spPr>
      </p:pic>
      <p:sp>
        <p:nvSpPr>
          <p:cNvPr id="14" name="TextBox 13">
            <a:extLst>
              <a:ext uri="{FF2B5EF4-FFF2-40B4-BE49-F238E27FC236}">
                <a16:creationId xmlns:a16="http://schemas.microsoft.com/office/drawing/2014/main" id="{0F1DB80A-DB78-3EB5-3048-EDD2F448490C}"/>
              </a:ext>
            </a:extLst>
          </p:cNvPr>
          <p:cNvSpPr txBox="1"/>
          <p:nvPr/>
        </p:nvSpPr>
        <p:spPr>
          <a:xfrm>
            <a:off x="6752513" y="2378604"/>
            <a:ext cx="4642252" cy="400110"/>
          </a:xfrm>
          <a:prstGeom prst="rect">
            <a:avLst/>
          </a:prstGeom>
          <a:noFill/>
        </p:spPr>
        <p:txBody>
          <a:bodyPr wrap="square">
            <a:spAutoFit/>
          </a:bodyPr>
          <a:lstStyle/>
          <a:p>
            <a:pPr marL="228600" marR="0">
              <a:spcBef>
                <a:spcPts val="0"/>
              </a:spcBef>
              <a:spcAft>
                <a:spcPts val="0"/>
              </a:spcAft>
            </a:pPr>
            <a:r>
              <a:rPr lang="en-US" sz="2000" dirty="0">
                <a:latin typeface="Calibri" panose="020F0502020204030204" pitchFamily="34" charset="0"/>
                <a:ea typeface="Calibri" panose="020F0502020204030204" pitchFamily="34" charset="0"/>
                <a:cs typeface="Times New Roman" panose="02020603050405020304" pitchFamily="18" charset="0"/>
              </a:rPr>
              <a:t>Coding interface on the live host-site.</a:t>
            </a:r>
          </a:p>
        </p:txBody>
      </p:sp>
    </p:spTree>
    <p:extLst>
      <p:ext uri="{BB962C8B-B14F-4D97-AF65-F5344CB8AC3E}">
        <p14:creationId xmlns:p14="http://schemas.microsoft.com/office/powerpoint/2010/main" val="2086897216"/>
      </p:ext>
    </p:extLst>
  </p:cSld>
  <p:clrMapOvr>
    <a:masterClrMapping/>
  </p:clrMapOvr>
</p:sld>
</file>

<file path=ppt/theme/theme1.xml><?xml version="1.0" encoding="utf-8"?>
<a:theme xmlns:a="http://schemas.openxmlformats.org/drawingml/2006/main" name="AdornVTI">
  <a:themeElements>
    <a:clrScheme name="GC1">
      <a:dk1>
        <a:sysClr val="windowText" lastClr="000000"/>
      </a:dk1>
      <a:lt1>
        <a:sysClr val="window" lastClr="FFFFFF"/>
      </a:lt1>
      <a:dk2>
        <a:srgbClr val="2C2830"/>
      </a:dk2>
      <a:lt2>
        <a:srgbClr val="E0DCE1"/>
      </a:lt2>
      <a:accent1>
        <a:srgbClr val="908193"/>
      </a:accent1>
      <a:accent2>
        <a:srgbClr val="A08889"/>
      </a:accent2>
      <a:accent3>
        <a:srgbClr val="B48C7E"/>
      </a:accent3>
      <a:accent4>
        <a:srgbClr val="809C9B"/>
      </a:accent4>
      <a:accent5>
        <a:srgbClr val="899F91"/>
      </a:accent5>
      <a:accent6>
        <a:srgbClr val="728274"/>
      </a:accent6>
      <a:hlink>
        <a:srgbClr val="837585"/>
      </a:hlink>
      <a:folHlink>
        <a:srgbClr val="677E83"/>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338</TotalTime>
  <Words>1075</Words>
  <Application>Microsoft Macintosh PowerPoint</Application>
  <PresentationFormat>Widescreen</PresentationFormat>
  <Paragraphs>90</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Bembo</vt:lpstr>
      <vt:lpstr>Calibri</vt:lpstr>
      <vt:lpstr>Calibri Light</vt:lpstr>
      <vt:lpstr>AdornVTI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George Martin</dc:creator>
  <cp:lastModifiedBy>George Martin</cp:lastModifiedBy>
  <cp:revision>55</cp:revision>
  <dcterms:created xsi:type="dcterms:W3CDTF">2023-01-30T21:19:52Z</dcterms:created>
  <dcterms:modified xsi:type="dcterms:W3CDTF">2023-02-22T19:05:07Z</dcterms:modified>
</cp:coreProperties>
</file>

<file path=docProps/thumbnail.jpeg>
</file>